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  <p:sldMasterId id="2147483671" r:id="rId3"/>
  </p:sldMasterIdLst>
  <p:notesMasterIdLst>
    <p:notesMasterId r:id="rId1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</p:sldIdLst>
  <p:sldSz cx="9144000" cy="5143500" type="screen16x9"/>
  <p:notesSz cx="6858000" cy="9144000"/>
  <p:embeddedFontLst>
    <p:embeddedFont>
      <p:font typeface="Arial Black" panose="020B0A04020102020204" pitchFamily="34" charset="0"/>
      <p:regular r:id="rId12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Lexend SemiBold" panose="020B060402020202020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1899A4-1FB6-4B4F-B5C8-F1C375E2008B}">
  <a:tblStyle styleId="{F61899A4-1FB6-4B4F-B5C8-F1C375E200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198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38020eb278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" name="Google Shape;66;g238020eb278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ba24b6841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ba24b6841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Award winners get a framed certificate, a gift card, and Sandra organizes a reception for them. It has been very popular and approx. 20 faculty and staff showed up at the last reception, for Sandra. In that case, Samantha Williams organized the reception.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The award winners so far are Kenna Kay Hyatt, ASC for English. Serena Maybee-Baltzer for Art and Film. And Sandra Brekke for CAHSS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741d7696ad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2741d7696ad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Award winners get a framed certificate, a gift card, and Sandra organizes a reception for them. It has been very popular and approx. 20 faculty and staff showed up at the last reception, for Sandra. In that case, Samantha Williams organized the reception.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The award winners so far are Kenna Kay Hyatt, ASC for English. Serena Maybee-Baltzer for Art and Film. And Sandra Brekke for CAHSS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69673b8b9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g269673b8b9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Award winners get a framed certificate, a gift card, and Sandra organizes a reception for them. It has been very popular and approx. 20 faculty and staff showed up at the last reception, for Sandra. In that case, Samantha Williams organized the reception.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The award winners so far are Kenna Kay Hyatt, ASC for English. Serena Maybee-Baltzer for Art and Film. And Sandra Brekke for CAHSS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69673b8b9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269673b8b9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Award winners get a framed certificate, a gift card, and Sandra organizes a reception for them. It has been very popular and approx. 20 faculty and staff showed up at the last reception, for Sandra. In that case, Samantha Williams organized the reception.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The award winners so far are Kenna Kay Hyatt, ASC for English. Serena Maybee-Baltzer for Art and Film. And Sandra Brekke for CAHSS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69673b8b9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269673b8b9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Award winners get a framed certificate, a gift card, and Sandra organizes a reception for them. It has been very popular and approx. 20 faculty and staff showed up at the last reception, for Sandra. In that case, Samantha Williams organized the reception.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The award winners so far are Kenna Kay Hyatt, ASC for English. Serena Maybee-Baltzer for Art and Film. And Sandra Brekke for CAHSS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ae06e68ba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g2ae06e68ba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ackground - Custom Image" type="twoObj">
  <p:cSld name="TWO_OBJEC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Background - Cal Poly Humboldt Logo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Background - Diamond H.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ackground - H.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ackground - Entry Sign">
  <p:cSld name="TWO_OBJECT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8"/>
          <p:cNvPicPr preferRelativeResize="0"/>
          <p:nvPr/>
        </p:nvPicPr>
        <p:blipFill rotWithShape="1">
          <a:blip r:embed="rId3">
            <a:alphaModFix/>
          </a:blip>
          <a:srcRect l="16774" r="16766"/>
          <a:stretch/>
        </p:blipFill>
        <p:spPr>
          <a:xfrm>
            <a:off x="4724400" y="0"/>
            <a:ext cx="4417200" cy="4431150"/>
          </a:xfrm>
          <a:prstGeom prst="diamond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ackground - Custom Image" type="twoObj">
  <p:cSld name="TWO_OBJEC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Background - Cal Poly Humboldt Logo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Background - Diamond H.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ackground - H.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ackground - Entry Sign">
  <p:cSld name="TWO_OBJECT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24"/>
          <p:cNvPicPr preferRelativeResize="0"/>
          <p:nvPr/>
        </p:nvPicPr>
        <p:blipFill rotWithShape="1">
          <a:blip r:embed="rId3">
            <a:alphaModFix/>
          </a:blip>
          <a:srcRect l="16774" r="16767"/>
          <a:stretch/>
        </p:blipFill>
        <p:spPr>
          <a:xfrm>
            <a:off x="4724400" y="0"/>
            <a:ext cx="4417200" cy="4431300"/>
          </a:xfrm>
          <a:prstGeom prst="diamond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5"/>
          <p:cNvSpPr txBox="1"/>
          <p:nvPr/>
        </p:nvSpPr>
        <p:spPr>
          <a:xfrm>
            <a:off x="5471350" y="4706875"/>
            <a:ext cx="3457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1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2024 HTF Update </a:t>
            </a:r>
            <a:r>
              <a:rPr lang="en" sz="900" b="1" i="0" u="none" strike="noStrike" cap="non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| </a:t>
            </a:r>
            <a:r>
              <a:rPr lang="en" sz="900" b="1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February 20, 2024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5"/>
          <p:cNvSpPr txBox="1"/>
          <p:nvPr/>
        </p:nvSpPr>
        <p:spPr>
          <a:xfrm>
            <a:off x="350599" y="1733550"/>
            <a:ext cx="5013900" cy="16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en" sz="35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Cal Poly Humboldt Health Taskforce</a:t>
            </a:r>
            <a:endParaRPr sz="35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marR="0" lvl="0" indent="-450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 Black"/>
              <a:buChar char="-"/>
            </a:pPr>
            <a:r>
              <a:rPr lang="en" sz="35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Update 2/20/24</a:t>
            </a:r>
            <a:endParaRPr sz="35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70" name="Google Shape;7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3824" y="1169975"/>
            <a:ext cx="3474702" cy="2316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/>
          <p:nvPr/>
        </p:nvSpPr>
        <p:spPr>
          <a:xfrm>
            <a:off x="608206" y="637952"/>
            <a:ext cx="230100" cy="340200"/>
          </a:xfrm>
          <a:prstGeom prst="chevron">
            <a:avLst>
              <a:gd name="adj" fmla="val 504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6"/>
          <p:cNvSpPr txBox="1"/>
          <p:nvPr/>
        </p:nvSpPr>
        <p:spPr>
          <a:xfrm>
            <a:off x="914400" y="532075"/>
            <a:ext cx="83925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24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Why do we need this Health Taskforce</a:t>
            </a:r>
            <a:endParaRPr sz="24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7" name="Google Shape;77;p26"/>
          <p:cNvSpPr txBox="1">
            <a:spLocks noGrp="1"/>
          </p:cNvSpPr>
          <p:nvPr>
            <p:ph type="body" idx="1"/>
          </p:nvPr>
        </p:nvSpPr>
        <p:spPr>
          <a:xfrm>
            <a:off x="401850" y="1096300"/>
            <a:ext cx="8132700" cy="35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000" tIns="36575" rIns="64000" bIns="365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Shortage of health-care professional across the North Coast region, California and United States.</a:t>
            </a:r>
            <a:endParaRPr sz="15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Need to improve coordinated efforts between High School preparation, Community College programs, Cal Poly Humboldt and postgraduate programs</a:t>
            </a:r>
            <a:endParaRPr sz="15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Cal Poly Humboldt has an obligation to support the health and wellbeing of our communities through the development of education pathways that nurture an equitable and inclusive health-related workforce.  </a:t>
            </a:r>
            <a:endParaRPr sz="15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We have the opportunity and the means to make a difference!!!</a:t>
            </a:r>
            <a:endParaRPr sz="18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7"/>
          <p:cNvSpPr/>
          <p:nvPr/>
        </p:nvSpPr>
        <p:spPr>
          <a:xfrm>
            <a:off x="608206" y="409352"/>
            <a:ext cx="230100" cy="340200"/>
          </a:xfrm>
          <a:prstGeom prst="chevron">
            <a:avLst>
              <a:gd name="adj" fmla="val 504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7"/>
          <p:cNvSpPr txBox="1"/>
          <p:nvPr/>
        </p:nvSpPr>
        <p:spPr>
          <a:xfrm>
            <a:off x="914400" y="303475"/>
            <a:ext cx="83925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24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The Provost Charge</a:t>
            </a:r>
            <a:endParaRPr sz="24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4" name="Google Shape;84;p27"/>
          <p:cNvSpPr txBox="1">
            <a:spLocks noGrp="1"/>
          </p:cNvSpPr>
          <p:nvPr>
            <p:ph type="body" idx="1"/>
          </p:nvPr>
        </p:nvSpPr>
        <p:spPr>
          <a:xfrm>
            <a:off x="401850" y="791500"/>
            <a:ext cx="8132700" cy="3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000" tIns="36575" rIns="64000" bIns="365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venir"/>
              <a:buChar char="●"/>
            </a:pPr>
            <a:r>
              <a:rPr lang="en" sz="1500" dirty="0">
                <a:latin typeface="Avenir"/>
                <a:ea typeface="Avenir"/>
                <a:cs typeface="Avenir"/>
                <a:sym typeface="Avenir"/>
              </a:rPr>
              <a:t>Determine new academic degree programs in health to address workforce and polytechnic phase two (2026) goals.</a:t>
            </a:r>
            <a:endParaRPr sz="1500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Avenir"/>
              <a:buChar char="●"/>
            </a:pPr>
            <a:r>
              <a:rPr lang="en" sz="1500" dirty="0">
                <a:latin typeface="Avenir"/>
                <a:ea typeface="Avenir"/>
                <a:cs typeface="Avenir"/>
                <a:sym typeface="Avenir"/>
              </a:rPr>
              <a:t>Review existing academic degree programs in and related to health. </a:t>
            </a:r>
            <a:endParaRPr sz="1500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Avenir"/>
              <a:buChar char="●"/>
            </a:pPr>
            <a:r>
              <a:rPr lang="en" sz="1500" dirty="0">
                <a:latin typeface="Avenir"/>
                <a:ea typeface="Avenir"/>
                <a:cs typeface="Avenir"/>
                <a:sym typeface="Avenir"/>
              </a:rPr>
              <a:t>Identify opportunities to improve access to healthcare in Humboldt County through partnerships with the Redwood Coast Collaborative K-16 Grant and local community groups.</a:t>
            </a:r>
            <a:endParaRPr sz="1500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Membership:</a:t>
            </a:r>
            <a:endParaRPr sz="15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500" b="1" dirty="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Jamie Jensen</a:t>
            </a:r>
            <a:r>
              <a:rPr lang="en" sz="1500" b="1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1500" dirty="0">
                <a:latin typeface="Avenir"/>
                <a:ea typeface="Avenir"/>
                <a:cs typeface="Avenir"/>
                <a:sym typeface="Avenir"/>
              </a:rPr>
              <a:t>(SW), </a:t>
            </a:r>
            <a:r>
              <a:rPr lang="en" sz="1500" dirty="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Kayla Begay </a:t>
            </a:r>
            <a:r>
              <a:rPr lang="en" sz="1500" dirty="0">
                <a:latin typeface="Avenir"/>
                <a:ea typeface="Avenir"/>
                <a:cs typeface="Avenir"/>
                <a:sym typeface="Avenir"/>
              </a:rPr>
              <a:t>(NAS), </a:t>
            </a:r>
            <a:r>
              <a:rPr lang="en" sz="1500" dirty="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Eden Donahue </a:t>
            </a:r>
            <a:r>
              <a:rPr lang="en" sz="1500" dirty="0">
                <a:latin typeface="Avenir"/>
                <a:ea typeface="Avenir"/>
                <a:cs typeface="Avenir"/>
                <a:sym typeface="Avenir"/>
              </a:rPr>
              <a:t>(Nursing), </a:t>
            </a:r>
            <a:r>
              <a:rPr lang="en" sz="1500" dirty="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Jill Anderson </a:t>
            </a:r>
            <a:r>
              <a:rPr lang="en" sz="1500" dirty="0">
                <a:latin typeface="Avenir"/>
                <a:ea typeface="Avenir"/>
                <a:cs typeface="Avenir"/>
                <a:sym typeface="Avenir"/>
              </a:rPr>
              <a:t>(Kins), </a:t>
            </a:r>
            <a:r>
              <a:rPr lang="en" sz="1500" dirty="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Jenny Cappuccio</a:t>
            </a:r>
            <a:r>
              <a:rPr lang="en" sz="1500" dirty="0">
                <a:latin typeface="Avenir"/>
                <a:ea typeface="Avenir"/>
                <a:cs typeface="Avenir"/>
                <a:sym typeface="Avenir"/>
              </a:rPr>
              <a:t> (Chem), </a:t>
            </a:r>
            <a:r>
              <a:rPr lang="en" sz="1500" dirty="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Jianmin Zhong</a:t>
            </a:r>
            <a:r>
              <a:rPr lang="en" sz="1500" dirty="0">
                <a:latin typeface="Avenir"/>
                <a:ea typeface="Avenir"/>
                <a:cs typeface="Avenir"/>
                <a:sym typeface="Avenir"/>
              </a:rPr>
              <a:t> (Bio), </a:t>
            </a:r>
            <a:r>
              <a:rPr lang="en" sz="1500" dirty="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Janelle Adsit </a:t>
            </a:r>
            <a:r>
              <a:rPr lang="en" sz="1500" dirty="0">
                <a:latin typeface="Avenir"/>
                <a:ea typeface="Avenir"/>
                <a:cs typeface="Avenir"/>
                <a:sym typeface="Avenir"/>
              </a:rPr>
              <a:t>(English), </a:t>
            </a:r>
            <a:r>
              <a:rPr lang="en" sz="1500" dirty="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Rose Francia </a:t>
            </a:r>
            <a:r>
              <a:rPr lang="en" sz="1500" dirty="0">
                <a:latin typeface="Avenir"/>
                <a:ea typeface="Avenir"/>
                <a:cs typeface="Avenir"/>
                <a:sym typeface="Avenir"/>
              </a:rPr>
              <a:t>(TRIO), </a:t>
            </a:r>
            <a:r>
              <a:rPr lang="en" sz="1500" dirty="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Cameron Govier </a:t>
            </a:r>
            <a:r>
              <a:rPr lang="en" sz="1500" dirty="0">
                <a:latin typeface="Avenir"/>
                <a:ea typeface="Avenir"/>
                <a:cs typeface="Avenir"/>
                <a:sym typeface="Avenir"/>
              </a:rPr>
              <a:t>(Curriculum), </a:t>
            </a:r>
            <a:r>
              <a:rPr lang="en" sz="1500" dirty="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Liz Laura</a:t>
            </a:r>
            <a:r>
              <a:rPr lang="en" sz="1500" dirty="0">
                <a:latin typeface="Avenir"/>
                <a:ea typeface="Avenir"/>
                <a:cs typeface="Avenir"/>
                <a:sym typeface="Avenir"/>
              </a:rPr>
              <a:t> (United Indian Health Services), </a:t>
            </a:r>
            <a:r>
              <a:rPr lang="en" sz="1500" dirty="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Chris Snyder </a:t>
            </a:r>
            <a:r>
              <a:rPr lang="en" sz="1500" dirty="0">
                <a:latin typeface="Avenir"/>
                <a:ea typeface="Avenir"/>
                <a:cs typeface="Avenir"/>
                <a:sym typeface="Avenir"/>
              </a:rPr>
              <a:t>(Open Door Community Health), </a:t>
            </a:r>
            <a:r>
              <a:rPr lang="en" sz="1500" dirty="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Trisha Cooke</a:t>
            </a:r>
            <a:r>
              <a:rPr lang="en" sz="1500" dirty="0">
                <a:latin typeface="Avenir"/>
                <a:ea typeface="Avenir"/>
                <a:cs typeface="Avenir"/>
                <a:sym typeface="Avenir"/>
              </a:rPr>
              <a:t> (Open Door), </a:t>
            </a:r>
            <a:r>
              <a:rPr lang="en" sz="1500" dirty="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Justus Ortega </a:t>
            </a:r>
            <a:r>
              <a:rPr lang="en" sz="1500" dirty="0">
                <a:latin typeface="Avenir"/>
                <a:ea typeface="Avenir"/>
                <a:cs typeface="Avenir"/>
                <a:sym typeface="Avenir"/>
              </a:rPr>
              <a:t>(CPS), Brodie Lyon (Pre-Med student)</a:t>
            </a:r>
            <a:endParaRPr sz="1500" dirty="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8"/>
          <p:cNvSpPr/>
          <p:nvPr/>
        </p:nvSpPr>
        <p:spPr>
          <a:xfrm>
            <a:off x="608206" y="180752"/>
            <a:ext cx="230100" cy="340200"/>
          </a:xfrm>
          <a:prstGeom prst="chevron">
            <a:avLst>
              <a:gd name="adj" fmla="val 504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8"/>
          <p:cNvSpPr txBox="1"/>
          <p:nvPr/>
        </p:nvSpPr>
        <p:spPr>
          <a:xfrm>
            <a:off x="914400" y="74875"/>
            <a:ext cx="83925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24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The Provost Charge</a:t>
            </a:r>
            <a:endParaRPr sz="24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1" name="Google Shape;91;p28"/>
          <p:cNvSpPr txBox="1">
            <a:spLocks noGrp="1"/>
          </p:cNvSpPr>
          <p:nvPr>
            <p:ph type="body" idx="1"/>
          </p:nvPr>
        </p:nvSpPr>
        <p:spPr>
          <a:xfrm>
            <a:off x="280825" y="451680"/>
            <a:ext cx="8132700" cy="4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000" tIns="36575" rIns="64000" bIns="365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Determine new academic degree programs in health to address workforce and polytechnic phase two (2026) goals.</a:t>
            </a:r>
            <a:endParaRPr sz="17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 Black"/>
              <a:buChar char="●"/>
            </a:pPr>
            <a:r>
              <a:rPr lang="en" sz="1200" dirty="0">
                <a:latin typeface="Arial Black"/>
                <a:ea typeface="Arial Black"/>
                <a:cs typeface="Arial Black"/>
                <a:sym typeface="Arial Black"/>
              </a:rPr>
              <a:t>Identify Health Workforce needs regionally, across California, and nationally.</a:t>
            </a:r>
            <a:endParaRPr sz="1200" dirty="0">
              <a:latin typeface="Arial Black"/>
              <a:ea typeface="Arial Black"/>
              <a:cs typeface="Arial Black"/>
              <a:sym typeface="Arial Black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nir"/>
              <a:buChar char="○"/>
            </a:pPr>
            <a:r>
              <a:rPr lang="en" sz="1200" dirty="0">
                <a:latin typeface="Avenir"/>
                <a:ea typeface="Avenir"/>
                <a:cs typeface="Avenir"/>
                <a:sym typeface="Avenir"/>
              </a:rPr>
              <a:t>Obtained regional, state, and national workforce data </a:t>
            </a:r>
            <a:endParaRPr sz="1200" dirty="0">
              <a:latin typeface="Avenir"/>
              <a:ea typeface="Avenir"/>
              <a:cs typeface="Avenir"/>
              <a:sym typeface="Avenir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nir"/>
              <a:buChar char="○"/>
            </a:pPr>
            <a:r>
              <a:rPr lang="en" sz="1200" dirty="0">
                <a:latin typeface="Avenir"/>
                <a:ea typeface="Avenir"/>
                <a:cs typeface="Avenir"/>
                <a:sym typeface="Avenir"/>
              </a:rPr>
              <a:t>Distributed survey for community partners- assess workforce demand and top priority programs and pathways. (February/March)</a:t>
            </a:r>
            <a:endParaRPr sz="1200" dirty="0">
              <a:latin typeface="Avenir"/>
              <a:ea typeface="Avenir"/>
              <a:cs typeface="Avenir"/>
              <a:sym typeface="Avenir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nir"/>
              <a:buChar char="○"/>
            </a:pPr>
            <a:r>
              <a:rPr lang="en" sz="1200" dirty="0">
                <a:latin typeface="Avenir"/>
                <a:ea typeface="Avenir"/>
                <a:cs typeface="Avenir"/>
                <a:sym typeface="Avenir"/>
              </a:rPr>
              <a:t>Plan community partner listening sessions (March). </a:t>
            </a:r>
            <a:endParaRPr sz="1200" dirty="0">
              <a:latin typeface="Avenir"/>
              <a:ea typeface="Avenir"/>
              <a:cs typeface="Avenir"/>
              <a:sym typeface="Avenir"/>
            </a:endParaRPr>
          </a:p>
          <a:p>
            <a: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nir"/>
              <a:buChar char="■"/>
            </a:pPr>
            <a:r>
              <a:rPr lang="en" sz="1200" dirty="0">
                <a:latin typeface="Avenir"/>
                <a:ea typeface="Avenir"/>
                <a:cs typeface="Avenir"/>
                <a:sym typeface="Avenir"/>
              </a:rPr>
              <a:t>Understand workforce needs, issues related to the workforce (retention and recruitment issues), and issues related to student clinical placements (site agreements, student-to-supervisor ratio, etc.).</a:t>
            </a:r>
            <a:endParaRPr sz="1200" dirty="0">
              <a:latin typeface="Avenir"/>
              <a:ea typeface="Avenir"/>
              <a:cs typeface="Avenir"/>
              <a:sym typeface="Avenir"/>
            </a:endParaRPr>
          </a:p>
          <a:p>
            <a:pPr marL="137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 Black"/>
              <a:buChar char="●"/>
            </a:pPr>
            <a:r>
              <a:rPr lang="en" sz="1200" dirty="0">
                <a:latin typeface="Arial Black"/>
                <a:ea typeface="Arial Black"/>
                <a:cs typeface="Arial Black"/>
                <a:sym typeface="Arial Black"/>
              </a:rPr>
              <a:t>Identify programs already in development at Cal Poly Humboldt. </a:t>
            </a:r>
            <a:endParaRPr sz="1200" dirty="0">
              <a:latin typeface="Arial Black"/>
              <a:ea typeface="Arial Black"/>
              <a:cs typeface="Arial Black"/>
              <a:sym typeface="Arial Black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nir"/>
              <a:buChar char="○"/>
            </a:pPr>
            <a:r>
              <a:rPr lang="en" sz="1200" dirty="0">
                <a:latin typeface="Avenir"/>
                <a:ea typeface="Avenir"/>
                <a:cs typeface="Avenir"/>
                <a:sym typeface="Avenir"/>
              </a:rPr>
              <a:t>Survey of Department Chairs (February/March)</a:t>
            </a:r>
            <a:endParaRPr sz="1200" dirty="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 Black"/>
              <a:buChar char="●"/>
            </a:pPr>
            <a:r>
              <a:rPr lang="en" sz="1200" dirty="0">
                <a:latin typeface="Arial Black"/>
                <a:ea typeface="Arial Black"/>
                <a:cs typeface="Arial Black"/>
                <a:sym typeface="Arial Black"/>
              </a:rPr>
              <a:t>Develop a Rubric for evaluating possible new Health-related Bachelor’s degree, Master’s Degree, minor and/or certificate. (February)</a:t>
            </a:r>
            <a:endParaRPr sz="1200" dirty="0">
              <a:latin typeface="Arial Black"/>
              <a:ea typeface="Arial Black"/>
              <a:cs typeface="Arial Black"/>
              <a:sym typeface="Arial Black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nir"/>
              <a:buChar char="○"/>
            </a:pPr>
            <a:r>
              <a:rPr lang="en" sz="1200" dirty="0">
                <a:latin typeface="Avenir"/>
                <a:ea typeface="Avenir"/>
                <a:cs typeface="Avenir"/>
                <a:sym typeface="Avenir"/>
              </a:rPr>
              <a:t>Workforce demand</a:t>
            </a:r>
            <a:endParaRPr sz="1200" dirty="0">
              <a:latin typeface="Avenir"/>
              <a:ea typeface="Avenir"/>
              <a:cs typeface="Avenir"/>
              <a:sym typeface="Avenir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nir"/>
              <a:buChar char="○"/>
            </a:pPr>
            <a:r>
              <a:rPr lang="en" sz="1200" dirty="0">
                <a:latin typeface="Avenir"/>
                <a:ea typeface="Avenir"/>
                <a:cs typeface="Avenir"/>
                <a:sym typeface="Avenir"/>
              </a:rPr>
              <a:t>Student demand</a:t>
            </a:r>
            <a:endParaRPr sz="1200" dirty="0">
              <a:latin typeface="Avenir"/>
              <a:ea typeface="Avenir"/>
              <a:cs typeface="Avenir"/>
              <a:sym typeface="Avenir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nir"/>
              <a:buChar char="○"/>
            </a:pPr>
            <a:r>
              <a:rPr lang="en" sz="1200" dirty="0">
                <a:latin typeface="Avenir"/>
                <a:ea typeface="Avenir"/>
                <a:cs typeface="Avenir"/>
                <a:sym typeface="Avenir"/>
              </a:rPr>
              <a:t>Cal Poly Fit</a:t>
            </a:r>
            <a:endParaRPr sz="1200" dirty="0">
              <a:latin typeface="Avenir"/>
              <a:ea typeface="Avenir"/>
              <a:cs typeface="Avenir"/>
              <a:sym typeface="Avenir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nir"/>
              <a:buChar char="○"/>
            </a:pPr>
            <a:r>
              <a:rPr lang="en" sz="1200" dirty="0">
                <a:latin typeface="Avenir"/>
                <a:ea typeface="Avenir"/>
                <a:cs typeface="Avenir"/>
                <a:sym typeface="Avenir"/>
              </a:rPr>
              <a:t>Competitive outlook</a:t>
            </a:r>
            <a:endParaRPr sz="1200" dirty="0">
              <a:latin typeface="Avenir"/>
              <a:ea typeface="Avenir"/>
              <a:cs typeface="Avenir"/>
              <a:sym typeface="Avenir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nir"/>
              <a:buChar char="○"/>
            </a:pPr>
            <a:r>
              <a:rPr lang="en" sz="1200" dirty="0">
                <a:latin typeface="Avenir"/>
                <a:ea typeface="Avenir"/>
                <a:cs typeface="Avenir"/>
                <a:sym typeface="Avenir"/>
              </a:rPr>
              <a:t>Resource implications- faulty, facilities, equipment, etc.</a:t>
            </a:r>
            <a:endParaRPr sz="1200" dirty="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500" dirty="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92" name="Google Shape;9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1236" y="3803073"/>
            <a:ext cx="1812714" cy="1203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9"/>
          <p:cNvSpPr/>
          <p:nvPr/>
        </p:nvSpPr>
        <p:spPr>
          <a:xfrm>
            <a:off x="608206" y="485552"/>
            <a:ext cx="230100" cy="340200"/>
          </a:xfrm>
          <a:prstGeom prst="chevron">
            <a:avLst>
              <a:gd name="adj" fmla="val 504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9"/>
          <p:cNvSpPr txBox="1"/>
          <p:nvPr/>
        </p:nvSpPr>
        <p:spPr>
          <a:xfrm>
            <a:off x="914400" y="379675"/>
            <a:ext cx="83925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24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The Provost Charge</a:t>
            </a:r>
            <a:endParaRPr sz="24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9" name="Google Shape;99;p29"/>
          <p:cNvSpPr txBox="1">
            <a:spLocks noGrp="1"/>
          </p:cNvSpPr>
          <p:nvPr>
            <p:ph type="body" idx="1"/>
          </p:nvPr>
        </p:nvSpPr>
        <p:spPr>
          <a:xfrm>
            <a:off x="401850" y="1096300"/>
            <a:ext cx="8132700" cy="40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000" tIns="36575" rIns="64000" bIns="365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Review existing academic degree programs in and related to health</a:t>
            </a:r>
            <a:endParaRPr sz="17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 Black"/>
              <a:buChar char="●"/>
            </a:pPr>
            <a:r>
              <a:rPr lang="en" sz="1300" dirty="0">
                <a:latin typeface="Arial Black"/>
                <a:ea typeface="Arial Black"/>
                <a:cs typeface="Arial Black"/>
                <a:sym typeface="Arial Black"/>
              </a:rPr>
              <a:t>Identify existing programs and their status. </a:t>
            </a:r>
            <a:r>
              <a:rPr lang="en" sz="1200" dirty="0">
                <a:latin typeface="Arial Black"/>
                <a:ea typeface="Arial Black"/>
                <a:cs typeface="Arial Black"/>
                <a:sym typeface="Arial Black"/>
              </a:rPr>
              <a:t>(February/March)</a:t>
            </a:r>
            <a:endParaRPr sz="1300" dirty="0">
              <a:latin typeface="Arial Black"/>
              <a:ea typeface="Arial Black"/>
              <a:cs typeface="Arial Black"/>
              <a:sym typeface="Arial Black"/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venir"/>
              <a:buChar char="○"/>
            </a:pPr>
            <a:r>
              <a:rPr lang="en" sz="1300" dirty="0">
                <a:latin typeface="Avenir"/>
                <a:ea typeface="Avenir"/>
                <a:cs typeface="Avenir"/>
                <a:sym typeface="Avenir"/>
              </a:rPr>
              <a:t>Survey of Program Leads </a:t>
            </a:r>
            <a:endParaRPr sz="1300" dirty="0">
              <a:latin typeface="Avenir"/>
              <a:ea typeface="Avenir"/>
              <a:cs typeface="Avenir"/>
              <a:sym typeface="Avenir"/>
            </a:endParaRPr>
          </a:p>
          <a:p>
            <a:pPr marL="137160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venir"/>
              <a:buChar char="■"/>
            </a:pPr>
            <a:r>
              <a:rPr lang="en" sz="1300" dirty="0">
                <a:latin typeface="Avenir"/>
                <a:ea typeface="Avenir"/>
                <a:cs typeface="Avenir"/>
                <a:sym typeface="Avenir"/>
              </a:rPr>
              <a:t>General information- Curriculum</a:t>
            </a:r>
            <a:endParaRPr sz="1300" dirty="0">
              <a:latin typeface="Avenir"/>
              <a:ea typeface="Avenir"/>
              <a:cs typeface="Avenir"/>
              <a:sym typeface="Avenir"/>
            </a:endParaRPr>
          </a:p>
          <a:p>
            <a:pPr marL="137160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venir"/>
              <a:buChar char="■"/>
            </a:pPr>
            <a:r>
              <a:rPr lang="en" sz="1300" dirty="0">
                <a:latin typeface="Avenir"/>
                <a:ea typeface="Avenir"/>
                <a:cs typeface="Avenir"/>
                <a:sym typeface="Avenir"/>
              </a:rPr>
              <a:t>Marketing and recruitment </a:t>
            </a:r>
            <a:endParaRPr sz="1300" dirty="0">
              <a:latin typeface="Avenir"/>
              <a:ea typeface="Avenir"/>
              <a:cs typeface="Avenir"/>
              <a:sym typeface="Avenir"/>
            </a:endParaRPr>
          </a:p>
          <a:p>
            <a:pPr marL="137160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venir"/>
              <a:buChar char="■"/>
            </a:pPr>
            <a:r>
              <a:rPr lang="en" sz="1300" dirty="0">
                <a:latin typeface="Avenir"/>
                <a:ea typeface="Avenir"/>
                <a:cs typeface="Avenir"/>
                <a:sym typeface="Avenir"/>
              </a:rPr>
              <a:t>Strength, weakness, opportunities for improvement</a:t>
            </a:r>
            <a:endParaRPr sz="1300" dirty="0">
              <a:latin typeface="Avenir"/>
              <a:ea typeface="Avenir"/>
              <a:cs typeface="Avenir"/>
              <a:sym typeface="Avenir"/>
            </a:endParaRPr>
          </a:p>
          <a:p>
            <a:pPr marL="137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 Black"/>
              <a:buChar char="●"/>
            </a:pPr>
            <a:r>
              <a:rPr lang="en" sz="1200" dirty="0">
                <a:latin typeface="Arial Black"/>
                <a:ea typeface="Arial Black"/>
                <a:cs typeface="Arial Black"/>
                <a:sym typeface="Arial Black"/>
              </a:rPr>
              <a:t>Understand the student experience. (February/March)</a:t>
            </a:r>
            <a:endParaRPr sz="1200" dirty="0">
              <a:latin typeface="Arial Black"/>
              <a:ea typeface="Arial Black"/>
              <a:cs typeface="Arial Black"/>
              <a:sym typeface="Arial Black"/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venir"/>
              <a:buChar char="○"/>
            </a:pPr>
            <a:r>
              <a:rPr lang="en" sz="1300" dirty="0">
                <a:latin typeface="Avenir"/>
                <a:ea typeface="Avenir"/>
                <a:cs typeface="Avenir"/>
                <a:sym typeface="Avenir"/>
              </a:rPr>
              <a:t>Survey of Students</a:t>
            </a:r>
            <a:endParaRPr sz="1300" dirty="0">
              <a:latin typeface="Avenir"/>
              <a:ea typeface="Avenir"/>
              <a:cs typeface="Avenir"/>
              <a:sym typeface="Avenir"/>
            </a:endParaRPr>
          </a:p>
          <a:p>
            <a:pPr marL="137160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venir"/>
              <a:buChar char="■"/>
            </a:pPr>
            <a:r>
              <a:rPr lang="en" sz="1300" dirty="0">
                <a:latin typeface="Avenir"/>
                <a:ea typeface="Avenir"/>
                <a:cs typeface="Avenir"/>
                <a:sym typeface="Avenir"/>
              </a:rPr>
              <a:t>Addresses experiences in program </a:t>
            </a:r>
            <a:endParaRPr sz="1300" dirty="0">
              <a:latin typeface="Avenir"/>
              <a:ea typeface="Avenir"/>
              <a:cs typeface="Avenir"/>
              <a:sym typeface="Avenir"/>
            </a:endParaRPr>
          </a:p>
          <a:p>
            <a:pPr marL="137160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venir"/>
              <a:buChar char="■"/>
            </a:pPr>
            <a:r>
              <a:rPr lang="en" sz="1300" dirty="0">
                <a:latin typeface="Avenir"/>
                <a:ea typeface="Avenir"/>
                <a:cs typeface="Avenir"/>
                <a:sym typeface="Avenir"/>
              </a:rPr>
              <a:t>Identify strengths of the program, areas for improvement </a:t>
            </a:r>
            <a:endParaRPr sz="1300" dirty="0">
              <a:latin typeface="Avenir"/>
              <a:ea typeface="Avenir"/>
              <a:cs typeface="Avenir"/>
              <a:sym typeface="Avenir"/>
            </a:endParaRPr>
          </a:p>
          <a:p>
            <a:pPr marL="137160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venir"/>
              <a:buChar char="■"/>
            </a:pPr>
            <a:r>
              <a:rPr lang="en" sz="1300" dirty="0">
                <a:latin typeface="Avenir"/>
                <a:ea typeface="Avenir"/>
                <a:cs typeface="Avenir"/>
                <a:sym typeface="Avenir"/>
              </a:rPr>
              <a:t>Understand experiences with academic and career advising.</a:t>
            </a:r>
            <a:endParaRPr sz="11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 Black"/>
              <a:buChar char="●"/>
            </a:pPr>
            <a:r>
              <a:rPr lang="en" sz="1200" dirty="0">
                <a:latin typeface="Arial Black"/>
                <a:ea typeface="Arial Black"/>
                <a:cs typeface="Arial Black"/>
                <a:sym typeface="Arial Black"/>
              </a:rPr>
              <a:t>Develop actionable plan for supporting existing programs. (April/May)</a:t>
            </a:r>
            <a:endParaRPr sz="1200" dirty="0">
              <a:latin typeface="Arial Black"/>
              <a:ea typeface="Arial Black"/>
              <a:cs typeface="Arial Black"/>
              <a:sym typeface="Arial Black"/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venir"/>
              <a:buChar char="○"/>
            </a:pPr>
            <a:r>
              <a:rPr lang="en" sz="1300" dirty="0">
                <a:latin typeface="Avenir"/>
                <a:ea typeface="Avenir"/>
                <a:cs typeface="Avenir"/>
                <a:sym typeface="Avenir"/>
              </a:rPr>
              <a:t>Plan listening and discussion sessions as develop support plans</a:t>
            </a:r>
            <a:endParaRPr sz="1700" dirty="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00" name="Google Shape;10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7900" y="1908725"/>
            <a:ext cx="2396101" cy="3080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0"/>
          <p:cNvSpPr/>
          <p:nvPr/>
        </p:nvSpPr>
        <p:spPr>
          <a:xfrm>
            <a:off x="608206" y="333152"/>
            <a:ext cx="230100" cy="340200"/>
          </a:xfrm>
          <a:prstGeom prst="chevron">
            <a:avLst>
              <a:gd name="adj" fmla="val 504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0"/>
          <p:cNvSpPr txBox="1"/>
          <p:nvPr/>
        </p:nvSpPr>
        <p:spPr>
          <a:xfrm>
            <a:off x="914400" y="227275"/>
            <a:ext cx="83925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24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The Provost Charge</a:t>
            </a:r>
            <a:endParaRPr sz="24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7" name="Google Shape;107;p30"/>
          <p:cNvSpPr txBox="1">
            <a:spLocks noGrp="1"/>
          </p:cNvSpPr>
          <p:nvPr>
            <p:ph type="body" idx="1"/>
          </p:nvPr>
        </p:nvSpPr>
        <p:spPr>
          <a:xfrm>
            <a:off x="401850" y="791500"/>
            <a:ext cx="8392500" cy="40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000" tIns="36575" rIns="64000" bIns="365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Identify opportunities to improve access to healthcare in Humboldt County in partnership with the Redwood Coast Collaborative K-16 Grant and local community groups.</a:t>
            </a:r>
            <a:endParaRPr sz="1700" b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 Black"/>
              <a:buChar char="●"/>
            </a:pPr>
            <a:r>
              <a:rPr lang="en" sz="1300" dirty="0">
                <a:latin typeface="Arial Black"/>
                <a:ea typeface="Arial Black"/>
                <a:cs typeface="Arial Black"/>
                <a:sym typeface="Arial Black"/>
              </a:rPr>
              <a:t>Aspiration: creating academic pathways for local students (K-12) leading to careers in health may lead to an increase and perhaps better retention in the the regional health workforce.</a:t>
            </a:r>
            <a:endParaRPr sz="1200" dirty="0"/>
          </a:p>
          <a:p>
            <a:pPr marL="137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 Black"/>
              <a:buChar char="●"/>
            </a:pPr>
            <a:r>
              <a:rPr lang="en" sz="1200" dirty="0">
                <a:latin typeface="Arial Black"/>
                <a:ea typeface="Arial Black"/>
                <a:cs typeface="Arial Black"/>
                <a:sym typeface="Arial Black"/>
              </a:rPr>
              <a:t>Understand the needs of local high school students</a:t>
            </a:r>
            <a:endParaRPr sz="1200" dirty="0">
              <a:latin typeface="Arial Black"/>
              <a:ea typeface="Arial Black"/>
              <a:cs typeface="Arial Black"/>
              <a:sym typeface="Arial Black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nir"/>
              <a:buChar char="○"/>
            </a:pPr>
            <a:r>
              <a:rPr lang="en" sz="1200" dirty="0">
                <a:latin typeface="Avenir"/>
                <a:ea typeface="Avenir"/>
                <a:cs typeface="Avenir"/>
                <a:sym typeface="Avenir"/>
              </a:rPr>
              <a:t>Survey of local High school counselors (February)</a:t>
            </a:r>
            <a:endParaRPr sz="1200" dirty="0">
              <a:latin typeface="Avenir"/>
              <a:ea typeface="Avenir"/>
              <a:cs typeface="Avenir"/>
              <a:sym typeface="Avenir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nir"/>
              <a:buChar char="○"/>
            </a:pPr>
            <a:r>
              <a:rPr lang="en" sz="1200" dirty="0">
                <a:latin typeface="Avenir"/>
                <a:ea typeface="Avenir"/>
                <a:cs typeface="Avenir"/>
                <a:sym typeface="Avenir"/>
              </a:rPr>
              <a:t>Listening sessions with education partners- HCOE, counselors, local HS health-related clubs (March)</a:t>
            </a:r>
            <a:endParaRPr sz="1200" dirty="0"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 Black"/>
              <a:buChar char="●"/>
            </a:pPr>
            <a:r>
              <a:rPr lang="en" sz="1200" dirty="0">
                <a:latin typeface="Arial Black"/>
                <a:ea typeface="Arial Black"/>
                <a:cs typeface="Arial Black"/>
                <a:sym typeface="Arial Black"/>
              </a:rPr>
              <a:t>Examine the Dual-Enrollment needs of local students and possible Dual-Enrollment Models for Cal Poly Humboldt. </a:t>
            </a:r>
            <a:endParaRPr sz="1200" dirty="0">
              <a:latin typeface="Arial Black"/>
              <a:ea typeface="Arial Black"/>
              <a:cs typeface="Arial Black"/>
              <a:sym typeface="Arial Black"/>
            </a:endParaRPr>
          </a:p>
          <a:p>
            <a:pPr marL="91440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 Black"/>
              <a:buChar char="○"/>
            </a:pPr>
            <a:r>
              <a:rPr lang="en" sz="1300" dirty="0">
                <a:latin typeface="Avenir"/>
                <a:ea typeface="Avenir"/>
                <a:cs typeface="Avenir"/>
                <a:sym typeface="Avenir"/>
              </a:rPr>
              <a:t>Examine dual enrollment programs in regional community colleges and other CSUs (Jan./Feb.)</a:t>
            </a:r>
            <a:endParaRPr sz="1300" dirty="0">
              <a:latin typeface="Avenir"/>
              <a:ea typeface="Avenir"/>
              <a:cs typeface="Avenir"/>
              <a:sym typeface="Avenir"/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venir"/>
              <a:buChar char="○"/>
            </a:pPr>
            <a:r>
              <a:rPr lang="en" sz="1300" dirty="0">
                <a:latin typeface="Avenir"/>
                <a:ea typeface="Avenir"/>
                <a:cs typeface="Avenir"/>
                <a:sym typeface="Avenir"/>
              </a:rPr>
              <a:t>Identify high-demand courses (February/March)</a:t>
            </a:r>
            <a:endParaRPr sz="1300" dirty="0">
              <a:latin typeface="Avenir"/>
              <a:ea typeface="Avenir"/>
              <a:cs typeface="Avenir"/>
              <a:sym typeface="Avenir"/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venir"/>
              <a:buChar char="○"/>
            </a:pPr>
            <a:r>
              <a:rPr lang="en" sz="1300" dirty="0">
                <a:latin typeface="Avenir"/>
                <a:ea typeface="Avenir"/>
                <a:cs typeface="Avenir"/>
                <a:sym typeface="Avenir"/>
              </a:rPr>
              <a:t>Identify barriers to enrollment at CPH and new models we could use. </a:t>
            </a:r>
            <a:endParaRPr sz="1300" dirty="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" name="Google Shape;112;p31"/>
          <p:cNvGraphicFramePr/>
          <p:nvPr/>
        </p:nvGraphicFramePr>
        <p:xfrm>
          <a:off x="362613" y="258600"/>
          <a:ext cx="8455750" cy="4702176"/>
        </p:xfrm>
        <a:graphic>
          <a:graphicData uri="http://schemas.openxmlformats.org/drawingml/2006/table">
            <a:tbl>
              <a:tblPr>
                <a:noFill/>
                <a:tableStyleId>{F61899A4-1FB6-4B4F-B5C8-F1C375E2008B}</a:tableStyleId>
              </a:tblPr>
              <a:tblGrid>
                <a:gridCol w="329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9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1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1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15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15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19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19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30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92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96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524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Health Task Force DRAFT Timeline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Jan 2024</a:t>
                      </a:r>
                      <a:endParaRPr sz="10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Feb 2024</a:t>
                      </a:r>
                      <a:endParaRPr sz="10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March 2024</a:t>
                      </a:r>
                      <a:endParaRPr sz="10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April 2024</a:t>
                      </a:r>
                      <a:endParaRPr sz="10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May 2024</a:t>
                      </a:r>
                      <a:endParaRPr sz="10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June 2024</a:t>
                      </a:r>
                      <a:endParaRPr sz="10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July 2024</a:t>
                      </a:r>
                      <a:endParaRPr sz="10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Aug 2024</a:t>
                      </a:r>
                      <a:endParaRPr sz="10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Sept 2024</a:t>
                      </a:r>
                      <a:endParaRPr sz="10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Oct 2024</a:t>
                      </a:r>
                      <a:endParaRPr sz="10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Nov 2024</a:t>
                      </a:r>
                      <a:endParaRPr sz="10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Dec 2024</a:t>
                      </a:r>
                      <a:endParaRPr sz="10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1. New Program (degrees, certs. pathways) Planning</a:t>
                      </a:r>
                      <a:endParaRPr sz="1000" b="1"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Survey programs “In development”</a:t>
                      </a:r>
                      <a:endParaRPr sz="1000"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Gather workforce demand and student interest data</a:t>
                      </a:r>
                      <a:endParaRPr sz="1000"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Assess workforce demand</a:t>
                      </a:r>
                      <a:endParaRPr sz="1000"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Assess student interest and CSU competition</a:t>
                      </a:r>
                      <a:endParaRPr sz="1000"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Community, student, faculty listening session</a:t>
                      </a:r>
                      <a:endParaRPr sz="1000"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Assess resource implications (feasibility)</a:t>
                      </a:r>
                      <a:endParaRPr sz="1000"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Write NEW program recommendation  and get campus and community feedback</a:t>
                      </a:r>
                      <a:endParaRPr sz="1000"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2. Support Existing Programs</a:t>
                      </a:r>
                      <a:endParaRPr sz="1000" b="1"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Survey “Existing program” Leads and students</a:t>
                      </a:r>
                      <a:endParaRPr sz="1000"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Identify areas for improvement- e.g. curriculum, mar/com</a:t>
                      </a:r>
                      <a:endParaRPr sz="1000"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Develop program support plan</a:t>
                      </a:r>
                      <a:endParaRPr sz="1000"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3. Identify K-16 opportunities</a:t>
                      </a:r>
                      <a:endParaRPr sz="1000" b="1"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Listening session with CC,HS, key partners</a:t>
                      </a:r>
                      <a:endParaRPr sz="1000"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Identify obstacles, opportunities</a:t>
                      </a:r>
                      <a:endParaRPr sz="1000"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Develop a program alignment plan</a:t>
                      </a:r>
                      <a:endParaRPr sz="1000"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l Poly Humboldt Theme">
  <a:themeElements>
    <a:clrScheme name="Cal Poly Humboldt">
      <a:dk1>
        <a:srgbClr val="004C46"/>
      </a:dk1>
      <a:lt1>
        <a:srgbClr val="EFEEDC"/>
      </a:lt1>
      <a:dk2>
        <a:srgbClr val="008569"/>
      </a:dk2>
      <a:lt2>
        <a:srgbClr val="FFC72C"/>
      </a:lt2>
      <a:accent1>
        <a:srgbClr val="004C46"/>
      </a:accent1>
      <a:accent2>
        <a:srgbClr val="F2A900"/>
      </a:accent2>
      <a:accent3>
        <a:srgbClr val="00A883"/>
      </a:accent3>
      <a:accent4>
        <a:srgbClr val="98B8AD"/>
      </a:accent4>
      <a:accent5>
        <a:srgbClr val="007198"/>
      </a:accent5>
      <a:accent6>
        <a:srgbClr val="CDDAD5"/>
      </a:accent6>
      <a:hlink>
        <a:srgbClr val="3F3F3F"/>
      </a:hlink>
      <a:folHlink>
        <a:srgbClr val="3F3F3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al Poly Humboldt Theme">
  <a:themeElements>
    <a:clrScheme name="Cal Poly Humboldt">
      <a:dk1>
        <a:srgbClr val="004C46"/>
      </a:dk1>
      <a:lt1>
        <a:srgbClr val="EFEEDC"/>
      </a:lt1>
      <a:dk2>
        <a:srgbClr val="008569"/>
      </a:dk2>
      <a:lt2>
        <a:srgbClr val="FFC72C"/>
      </a:lt2>
      <a:accent1>
        <a:srgbClr val="004C46"/>
      </a:accent1>
      <a:accent2>
        <a:srgbClr val="F2A900"/>
      </a:accent2>
      <a:accent3>
        <a:srgbClr val="00A883"/>
      </a:accent3>
      <a:accent4>
        <a:srgbClr val="98B8AD"/>
      </a:accent4>
      <a:accent5>
        <a:srgbClr val="007198"/>
      </a:accent5>
      <a:accent6>
        <a:srgbClr val="CDDAD5"/>
      </a:accent6>
      <a:hlink>
        <a:srgbClr val="3F3F3F"/>
      </a:hlink>
      <a:folHlink>
        <a:srgbClr val="3F3F3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1166</Words>
  <Application>Microsoft Office PowerPoint</Application>
  <PresentationFormat>On-screen Show (16:9)</PresentationFormat>
  <Paragraphs>121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 Black</vt:lpstr>
      <vt:lpstr>Avenir</vt:lpstr>
      <vt:lpstr>Lexend SemiBold</vt:lpstr>
      <vt:lpstr>Arial</vt:lpstr>
      <vt:lpstr>Calibri</vt:lpstr>
      <vt:lpstr>Simple Light</vt:lpstr>
      <vt:lpstr>Cal Poly Humboldt Theme</vt:lpstr>
      <vt:lpstr>Cal Poly Humboldt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Justus D Ortega</dc:creator>
  <cp:lastModifiedBy>Justus D Ortega</cp:lastModifiedBy>
  <cp:revision>1</cp:revision>
  <dcterms:modified xsi:type="dcterms:W3CDTF">2024-02-19T16:11:13Z</dcterms:modified>
</cp:coreProperties>
</file>