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handoutMasterIdLst>
    <p:handoutMasterId r:id="rId19"/>
  </p:handoutMasterIdLst>
  <p:sldIdLst>
    <p:sldId id="265" r:id="rId2"/>
    <p:sldId id="279" r:id="rId3"/>
    <p:sldId id="291" r:id="rId4"/>
    <p:sldId id="292" r:id="rId5"/>
    <p:sldId id="298" r:id="rId6"/>
    <p:sldId id="297" r:id="rId7"/>
    <p:sldId id="296" r:id="rId8"/>
    <p:sldId id="295" r:id="rId9"/>
    <p:sldId id="294" r:id="rId10"/>
    <p:sldId id="267" r:id="rId11"/>
    <p:sldId id="304" r:id="rId12"/>
    <p:sldId id="299" r:id="rId13"/>
    <p:sldId id="300" r:id="rId14"/>
    <p:sldId id="301" r:id="rId15"/>
    <p:sldId id="303" r:id="rId16"/>
    <p:sldId id="302" r:id="rId17"/>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k Whitlatch" initials="FW" lastIdx="4" clrIdx="0">
    <p:extLst/>
  </p:cmAuthor>
  <p:cmAuthor id="2" name="jss11" initials="j"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76" autoAdjust="0"/>
    <p:restoredTop sz="94683" autoAdjust="0"/>
  </p:normalViewPr>
  <p:slideViewPr>
    <p:cSldViewPr>
      <p:cViewPr varScale="1">
        <p:scale>
          <a:sx n="92" d="100"/>
          <a:sy n="92" d="100"/>
        </p:scale>
        <p:origin x="138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E5084F16-4640-4E3D-81B1-82FE1407722A}" type="datetimeFigureOut">
              <a:rPr lang="en-US" smtClean="0"/>
              <a:t>8/24/2015</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56D9834E-52A3-48CF-8928-C114E2CA0CE8}" type="slidenum">
              <a:rPr lang="en-US" smtClean="0"/>
              <a:t>‹#›</a:t>
            </a:fld>
            <a:endParaRPr lang="en-US"/>
          </a:p>
        </p:txBody>
      </p:sp>
    </p:spTree>
    <p:extLst>
      <p:ext uri="{BB962C8B-B14F-4D97-AF65-F5344CB8AC3E}">
        <p14:creationId xmlns:p14="http://schemas.microsoft.com/office/powerpoint/2010/main" val="116631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CFA53EA3-D827-4382-81BC-F23E66492A79}" type="datetimeFigureOut">
              <a:rPr lang="en-US" smtClean="0"/>
              <a:t>8/24/2015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0A681941-9F45-402C-86D7-B47158F4429F}" type="slidenum">
              <a:rPr lang="en-US" smtClean="0"/>
              <a:t>‹#›</a:t>
            </a:fld>
            <a:endParaRPr lang="en-US"/>
          </a:p>
        </p:txBody>
      </p:sp>
    </p:spTree>
    <p:extLst>
      <p:ext uri="{BB962C8B-B14F-4D97-AF65-F5344CB8AC3E}">
        <p14:creationId xmlns:p14="http://schemas.microsoft.com/office/powerpoint/2010/main" val="3259778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81941-9F45-402C-86D7-B47158F4429F}" type="slidenum">
              <a:rPr lang="en-US" smtClean="0"/>
              <a:t>1</a:t>
            </a:fld>
            <a:endParaRPr lang="en-US"/>
          </a:p>
        </p:txBody>
      </p:sp>
    </p:spTree>
    <p:extLst>
      <p:ext uri="{BB962C8B-B14F-4D97-AF65-F5344CB8AC3E}">
        <p14:creationId xmlns:p14="http://schemas.microsoft.com/office/powerpoint/2010/main" val="2643225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681941-9F45-402C-86D7-B47158F4429F}" type="slidenum">
              <a:rPr lang="en-US" smtClean="0"/>
              <a:t>2</a:t>
            </a:fld>
            <a:endParaRPr lang="en-US"/>
          </a:p>
        </p:txBody>
      </p:sp>
    </p:spTree>
    <p:extLst>
      <p:ext uri="{BB962C8B-B14F-4D97-AF65-F5344CB8AC3E}">
        <p14:creationId xmlns:p14="http://schemas.microsoft.com/office/powerpoint/2010/main" val="2203212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81941-9F45-402C-86D7-B47158F4429F}" type="slidenum">
              <a:rPr lang="en-US" smtClean="0"/>
              <a:t>10</a:t>
            </a:fld>
            <a:endParaRPr lang="en-US"/>
          </a:p>
        </p:txBody>
      </p:sp>
    </p:spTree>
    <p:extLst>
      <p:ext uri="{BB962C8B-B14F-4D97-AF65-F5344CB8AC3E}">
        <p14:creationId xmlns:p14="http://schemas.microsoft.com/office/powerpoint/2010/main" val="639893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81941-9F45-402C-86D7-B47158F4429F}" type="slidenum">
              <a:rPr lang="en-US" smtClean="0"/>
              <a:t>12</a:t>
            </a:fld>
            <a:endParaRPr lang="en-US"/>
          </a:p>
        </p:txBody>
      </p:sp>
    </p:spTree>
    <p:extLst>
      <p:ext uri="{BB962C8B-B14F-4D97-AF65-F5344CB8AC3E}">
        <p14:creationId xmlns:p14="http://schemas.microsoft.com/office/powerpoint/2010/main" val="639893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81941-9F45-402C-86D7-B47158F4429F}" type="slidenum">
              <a:rPr lang="en-US" smtClean="0"/>
              <a:t>13</a:t>
            </a:fld>
            <a:endParaRPr lang="en-US"/>
          </a:p>
        </p:txBody>
      </p:sp>
    </p:spTree>
    <p:extLst>
      <p:ext uri="{BB962C8B-B14F-4D97-AF65-F5344CB8AC3E}">
        <p14:creationId xmlns:p14="http://schemas.microsoft.com/office/powerpoint/2010/main" val="639893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81941-9F45-402C-86D7-B47158F4429F}" type="slidenum">
              <a:rPr lang="en-US" smtClean="0"/>
              <a:t>14</a:t>
            </a:fld>
            <a:endParaRPr lang="en-US"/>
          </a:p>
        </p:txBody>
      </p:sp>
    </p:spTree>
    <p:extLst>
      <p:ext uri="{BB962C8B-B14F-4D97-AF65-F5344CB8AC3E}">
        <p14:creationId xmlns:p14="http://schemas.microsoft.com/office/powerpoint/2010/main" val="639893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681941-9F45-402C-86D7-B47158F4429F}" type="slidenum">
              <a:rPr lang="en-US" smtClean="0"/>
              <a:t>15</a:t>
            </a:fld>
            <a:endParaRPr lang="en-US"/>
          </a:p>
        </p:txBody>
      </p:sp>
    </p:spTree>
    <p:extLst>
      <p:ext uri="{BB962C8B-B14F-4D97-AF65-F5344CB8AC3E}">
        <p14:creationId xmlns:p14="http://schemas.microsoft.com/office/powerpoint/2010/main" val="639893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pic>
        <p:nvPicPr>
          <p:cNvPr id="12" name="Picture 12" descr=" HSU Seal-Final"/>
          <p:cNvPicPr>
            <a:picLocks noChangeAspect="1" noChangeArrowheads="1"/>
          </p:cNvPicPr>
          <p:nvPr userDrawn="1"/>
        </p:nvPicPr>
        <p:blipFill>
          <a:blip r:embed="rId2" cstate="print">
            <a:clrChange>
              <a:clrFrom>
                <a:srgbClr val="FFFFFF"/>
              </a:clrFrom>
              <a:clrTo>
                <a:srgbClr val="FFFFFF">
                  <a:alpha val="0"/>
                </a:srgbClr>
              </a:clrTo>
            </a:clrChange>
            <a:duotone>
              <a:schemeClr val="bg2">
                <a:shade val="45000"/>
                <a:satMod val="135000"/>
              </a:schemeClr>
              <a:prstClr val="white"/>
            </a:duotone>
          </a:blip>
          <a:srcRect/>
          <a:stretch>
            <a:fillRect/>
          </a:stretch>
        </p:blipFill>
        <p:spPr bwMode="auto">
          <a:xfrm>
            <a:off x="1436307" y="7172"/>
            <a:ext cx="6271386" cy="5758209"/>
          </a:xfrm>
          <a:prstGeom prst="rect">
            <a:avLst/>
          </a:prstGeom>
          <a:noFill/>
          <a:ln w="9525">
            <a:noFill/>
            <a:miter lim="800000"/>
            <a:headEnd/>
            <a:tailEnd/>
          </a:ln>
        </p:spPr>
      </p:pic>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11" name="Rectangle 10"/>
          <p:cNvSpPr/>
          <p:nvPr/>
        </p:nvSpPr>
        <p:spPr>
          <a:xfrm>
            <a:off x="2359152" y="6044184"/>
            <a:ext cx="6784848" cy="713232"/>
          </a:xfrm>
          <a:prstGeom prst="rect">
            <a:avLst/>
          </a:prstGeom>
          <a:solidFill>
            <a:srgbClr val="336600"/>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8" name="Title 7"/>
          <p:cNvSpPr>
            <a:spLocks noGrp="1"/>
          </p:cNvSpPr>
          <p:nvPr>
            <p:ph type="ctrTitle"/>
          </p:nvPr>
        </p:nvSpPr>
        <p:spPr>
          <a:xfrm>
            <a:off x="2362200" y="4038600"/>
            <a:ext cx="6477000" cy="1828800"/>
          </a:xfrm>
          <a:noFill/>
        </p:spPr>
        <p:txBody>
          <a:bodyPr anchor="b">
            <a:normAutofit/>
          </a:bodyPr>
          <a:lstStyle>
            <a:lvl1pPr>
              <a:defRPr sz="5400" b="1" cap="none" spc="0" baseline="0">
                <a:ln w="12700">
                  <a:solidFill>
                    <a:schemeClr val="tx2">
                      <a:satMod val="155000"/>
                    </a:schemeClr>
                  </a:solidFill>
                  <a:prstDash val="solid"/>
                </a:ln>
                <a:solidFill>
                  <a:schemeClr val="tx2"/>
                </a:solidFill>
                <a:effectLst>
                  <a:outerShdw blurRad="50800" dist="38100" dir="10800000" algn="r" rotWithShape="0">
                    <a:prstClr val="black">
                      <a:alpha val="40000"/>
                    </a:prstClr>
                  </a:outerShdw>
                </a:effectLst>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362200" y="6050037"/>
            <a:ext cx="6705600" cy="685800"/>
          </a:xfrm>
          <a:solidFill>
            <a:srgbClr val="005400"/>
          </a:solidFill>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59FAE94-3617-4D56-942B-B8CC10467A5B}" type="slidenum">
              <a:rPr lang="en-US" smtClean="0">
                <a:solidFill>
                  <a:srgbClr val="EBDDC3"/>
                </a:solidFill>
              </a:rPr>
              <a:pPr>
                <a:defRPr/>
              </a:pPr>
              <a:t>‹#›</a:t>
            </a:fld>
            <a:endParaRPr lang="en-US">
              <a:solidFill>
                <a:srgbClr val="EBDDC3"/>
              </a:solidFill>
            </a:endParaRPr>
          </a:p>
        </p:txBody>
      </p:sp>
    </p:spTree>
    <p:extLst>
      <p:ext uri="{BB962C8B-B14F-4D97-AF65-F5344CB8AC3E}">
        <p14:creationId xmlns:p14="http://schemas.microsoft.com/office/powerpoint/2010/main" val="179225858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775F55"/>
              </a:solidFill>
            </a:endParaRPr>
          </a:p>
        </p:txBody>
      </p:sp>
      <p:sp>
        <p:nvSpPr>
          <p:cNvPr id="5" name="Footer Placeholder 4"/>
          <p:cNvSpPr>
            <a:spLocks noGrp="1"/>
          </p:cNvSpPr>
          <p:nvPr>
            <p:ph type="ftr" sz="quarter" idx="11"/>
          </p:nvPr>
        </p:nvSpPr>
        <p:spPr/>
        <p:txBody>
          <a:bodyPr/>
          <a:lstStyle/>
          <a:p>
            <a:pPr>
              <a:defRPr/>
            </a:pPr>
            <a:endParaRPr lang="en-US">
              <a:solidFill>
                <a:srgbClr val="775F55"/>
              </a:solidFill>
            </a:endParaRPr>
          </a:p>
        </p:txBody>
      </p:sp>
      <p:sp>
        <p:nvSpPr>
          <p:cNvPr id="6" name="Slide Number Placeholder 5"/>
          <p:cNvSpPr>
            <a:spLocks noGrp="1"/>
          </p:cNvSpPr>
          <p:nvPr>
            <p:ph type="sldNum" sz="quarter" idx="12"/>
          </p:nvPr>
        </p:nvSpPr>
        <p:spPr/>
        <p:txBody>
          <a:bodyPr/>
          <a:lstStyle/>
          <a:p>
            <a:pPr>
              <a:defRPr/>
            </a:pPr>
            <a:fld id="{E4FC35E3-DEBE-41FC-9E9B-9B99BB6B7129}" type="slidenum">
              <a:rPr lang="en-US" smtClean="0"/>
              <a:pPr>
                <a:defRPr/>
              </a:pPr>
              <a:t>‹#›</a:t>
            </a:fld>
            <a:endParaRPr lang="en-US"/>
          </a:p>
        </p:txBody>
      </p:sp>
    </p:spTree>
    <p:extLst>
      <p:ext uri="{BB962C8B-B14F-4D97-AF65-F5344CB8AC3E}">
        <p14:creationId xmlns:p14="http://schemas.microsoft.com/office/powerpoint/2010/main" val="203661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n-US">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1E82C0-2097-4A40-94B5-A01DABE37F63}" type="slidenum">
              <a:rPr lang="en-US" smtClean="0"/>
              <a:pPr>
                <a:defRPr/>
              </a:pPr>
              <a:t>‹#›</a:t>
            </a:fld>
            <a:endParaRPr lang="en-US"/>
          </a:p>
        </p:txBody>
      </p:sp>
    </p:spTree>
    <p:extLst>
      <p:ext uri="{BB962C8B-B14F-4D97-AF65-F5344CB8AC3E}">
        <p14:creationId xmlns:p14="http://schemas.microsoft.com/office/powerpoint/2010/main" val="13485471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pPr>
              <a:defRPr/>
            </a:pPr>
            <a:endParaRPr lang="en-US">
              <a:solidFill>
                <a:srgbClr val="775F55"/>
              </a:solidFill>
            </a:endParaRPr>
          </a:p>
        </p:txBody>
      </p:sp>
      <p:sp>
        <p:nvSpPr>
          <p:cNvPr id="5" name="Footer Placeholder 4"/>
          <p:cNvSpPr>
            <a:spLocks noGrp="1"/>
          </p:cNvSpPr>
          <p:nvPr>
            <p:ph type="ftr" sz="quarter" idx="11"/>
          </p:nvPr>
        </p:nvSpPr>
        <p:spPr/>
        <p:txBody>
          <a:bodyPr/>
          <a:lstStyle/>
          <a:p>
            <a:pPr>
              <a:defRPr/>
            </a:pPr>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31E713AD-642C-418C-9B1A-83CC5581F77E}"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12" descr=" HSU Seal-Final"/>
          <p:cNvPicPr>
            <a:picLocks noChangeAspect="1" noChangeArrowheads="1"/>
          </p:cNvPicPr>
          <p:nvPr userDrawn="1"/>
        </p:nvPicPr>
        <p:blipFill>
          <a:blip r:embed="rId2" cstate="print">
            <a:clrChange>
              <a:clrFrom>
                <a:srgbClr val="FFFFFF"/>
              </a:clrFrom>
              <a:clrTo>
                <a:srgbClr val="FFFFFF">
                  <a:alpha val="0"/>
                </a:srgbClr>
              </a:clrTo>
            </a:clrChange>
            <a:duotone>
              <a:schemeClr val="accent2">
                <a:shade val="45000"/>
                <a:satMod val="135000"/>
              </a:schemeClr>
              <a:prstClr val="white"/>
            </a:duotone>
          </a:blip>
          <a:srcRect/>
          <a:stretch>
            <a:fillRect/>
          </a:stretch>
        </p:blipFill>
        <p:spPr bwMode="auto">
          <a:xfrm>
            <a:off x="7433646" y="5334000"/>
            <a:ext cx="1493838" cy="1371600"/>
          </a:xfrm>
          <a:prstGeom prst="rect">
            <a:avLst/>
          </a:prstGeom>
          <a:noFill/>
          <a:ln w="9525">
            <a:noFill/>
            <a:miter lim="800000"/>
            <a:headEnd/>
            <a:tailEnd/>
          </a:ln>
        </p:spPr>
      </p:pic>
    </p:spTree>
    <p:extLst>
      <p:ext uri="{BB962C8B-B14F-4D97-AF65-F5344CB8AC3E}">
        <p14:creationId xmlns:p14="http://schemas.microsoft.com/office/powerpoint/2010/main" val="289546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5BFAFBDB-5C03-4121-B03A-951418AEC739}"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solidFill>
                <a:srgbClr val="775F55"/>
              </a:solidFill>
            </a:endParaRPr>
          </a:p>
        </p:txBody>
      </p:sp>
    </p:spTree>
    <p:extLst>
      <p:ext uri="{BB962C8B-B14F-4D97-AF65-F5344CB8AC3E}">
        <p14:creationId xmlns:p14="http://schemas.microsoft.com/office/powerpoint/2010/main" val="19861451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en-US">
              <a:solidFill>
                <a:srgbClr val="775F55"/>
              </a:solidFill>
            </a:endParaRPr>
          </a:p>
        </p:txBody>
      </p:sp>
      <p:sp>
        <p:nvSpPr>
          <p:cNvPr id="10" name="Slide Number Placeholder 9"/>
          <p:cNvSpPr>
            <a:spLocks noGrp="1"/>
          </p:cNvSpPr>
          <p:nvPr>
            <p:ph type="sldNum" sz="quarter" idx="16"/>
          </p:nvPr>
        </p:nvSpPr>
        <p:spPr/>
        <p:txBody>
          <a:bodyPr rtlCol="0"/>
          <a:lstStyle/>
          <a:p>
            <a:pPr>
              <a:defRPr/>
            </a:pPr>
            <a:fld id="{092C08F2-99CB-41A4-8312-E87B6D8FF2DD}"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solidFill>
                <a:srgbClr val="775F55"/>
              </a:solidFill>
            </a:endParaRPr>
          </a:p>
        </p:txBody>
      </p:sp>
    </p:spTree>
    <p:extLst>
      <p:ext uri="{BB962C8B-B14F-4D97-AF65-F5344CB8AC3E}">
        <p14:creationId xmlns:p14="http://schemas.microsoft.com/office/powerpoint/2010/main" val="1972935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a:solidFill>
                <a:srgbClr val="775F55"/>
              </a:solidFill>
            </a:endParaRPr>
          </a:p>
        </p:txBody>
      </p:sp>
      <p:sp>
        <p:nvSpPr>
          <p:cNvPr id="12" name="Slide Number Placeholder 11"/>
          <p:cNvSpPr>
            <a:spLocks noGrp="1"/>
          </p:cNvSpPr>
          <p:nvPr>
            <p:ph type="sldNum" sz="quarter" idx="16"/>
          </p:nvPr>
        </p:nvSpPr>
        <p:spPr/>
        <p:txBody>
          <a:bodyPr rtlCol="0"/>
          <a:lstStyle/>
          <a:p>
            <a:pPr>
              <a:defRPr/>
            </a:pPr>
            <a:fld id="{7175EC75-CB71-4236-8FAA-E7D5436537ED}"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062960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srgbClr val="775F55"/>
              </a:solidFill>
            </a:endParaRPr>
          </a:p>
        </p:txBody>
      </p:sp>
      <p:sp>
        <p:nvSpPr>
          <p:cNvPr id="4" name="Footer Placeholder 3"/>
          <p:cNvSpPr>
            <a:spLocks noGrp="1"/>
          </p:cNvSpPr>
          <p:nvPr>
            <p:ph type="ftr" sz="quarter" idx="11"/>
          </p:nvPr>
        </p:nvSpPr>
        <p:spPr/>
        <p:txBody>
          <a:bodyPr/>
          <a:lstStyle/>
          <a:p>
            <a:pPr>
              <a:defRPr/>
            </a:pPr>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7C02D6F0-0FAD-4100-A882-B6F99C51B5F7}" type="slidenum">
              <a:rPr lang="en-US" smtClean="0"/>
              <a:pPr>
                <a:defRPr/>
              </a:pPr>
              <a:t>‹#›</a:t>
            </a:fld>
            <a:endParaRPr lang="en-US"/>
          </a:p>
        </p:txBody>
      </p:sp>
    </p:spTree>
    <p:extLst>
      <p:ext uri="{BB962C8B-B14F-4D97-AF65-F5344CB8AC3E}">
        <p14:creationId xmlns:p14="http://schemas.microsoft.com/office/powerpoint/2010/main" val="417234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775F55"/>
              </a:solidFill>
            </a:endParaRPr>
          </a:p>
        </p:txBody>
      </p:sp>
      <p:sp>
        <p:nvSpPr>
          <p:cNvPr id="3" name="Footer Placeholder 2"/>
          <p:cNvSpPr>
            <a:spLocks noGrp="1"/>
          </p:cNvSpPr>
          <p:nvPr>
            <p:ph type="ftr" sz="quarter" idx="11"/>
          </p:nvPr>
        </p:nvSpPr>
        <p:spPr/>
        <p:txBody>
          <a:bodyPr/>
          <a:lstStyle/>
          <a:p>
            <a:pPr>
              <a:defRPr/>
            </a:pPr>
            <a:endParaRPr lang="en-US">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AD803DA4-6A93-4AC8-A676-64992B1F6D89}" type="slidenum">
              <a:rPr lang="en-US" smtClean="0">
                <a:solidFill>
                  <a:srgbClr val="775F55"/>
                </a:solidFill>
              </a:rPr>
              <a:pPr>
                <a:defRPr/>
              </a:pPr>
              <a:t>‹#›</a:t>
            </a:fld>
            <a:endParaRPr lang="en-US">
              <a:solidFill>
                <a:srgbClr val="775F55"/>
              </a:solidFill>
            </a:endParaRPr>
          </a:p>
        </p:txBody>
      </p:sp>
    </p:spTree>
    <p:extLst>
      <p:ext uri="{BB962C8B-B14F-4D97-AF65-F5344CB8AC3E}">
        <p14:creationId xmlns:p14="http://schemas.microsoft.com/office/powerpoint/2010/main" val="4139168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solidFill>
                <a:srgbClr val="775F55"/>
              </a:solidFill>
            </a:endParaRPr>
          </a:p>
        </p:txBody>
      </p:sp>
      <p:sp>
        <p:nvSpPr>
          <p:cNvPr id="6" name="Footer Placeholder 5"/>
          <p:cNvSpPr>
            <a:spLocks noGrp="1"/>
          </p:cNvSpPr>
          <p:nvPr>
            <p:ph type="ftr" sz="quarter" idx="11"/>
          </p:nvPr>
        </p:nvSpPr>
        <p:spPr/>
        <p:txBody>
          <a:bodyPr/>
          <a:lstStyle/>
          <a:p>
            <a:pPr>
              <a:defRPr/>
            </a:pPr>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22C40A0-650A-4DF5-8C41-0BAFF2A2502C}"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240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n-US">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14D026E9-F2CD-4D6E-823C-A9581D1D938C}"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29297391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base">
              <a:spcBef>
                <a:spcPct val="0"/>
              </a:spcBef>
              <a:spcAft>
                <a:spcPct val="0"/>
              </a:spcAft>
              <a:defRPr/>
            </a:pPr>
            <a:endParaRPr lang="en-US">
              <a:solidFill>
                <a:srgbClr val="775F55"/>
              </a:solidFill>
              <a:latin typeface="Arial" charset="0"/>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base">
              <a:spcBef>
                <a:spcPct val="0"/>
              </a:spcBef>
              <a:spcAft>
                <a:spcPct val="0"/>
              </a:spcAft>
              <a:defRPr/>
            </a:pPr>
            <a:endParaRPr lang="en-US">
              <a:solidFill>
                <a:srgbClr val="775F55"/>
              </a:solidFill>
              <a:latin typeface="Arial" charset="0"/>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base">
              <a:spcBef>
                <a:spcPct val="0"/>
              </a:spcBef>
              <a:spcAft>
                <a:spcPct val="0"/>
              </a:spcAft>
              <a:defRPr/>
            </a:pPr>
            <a:fld id="{E918259B-AEBD-4158-9C74-ADCE14B35A4C}" type="slidenum">
              <a:rPr lang="en-US" smtClean="0">
                <a:latin typeface="Arial" charset="0"/>
              </a:rPr>
              <a:pPr fontAlgn="base">
                <a:spcBef>
                  <a:spcPct val="0"/>
                </a:spcBef>
                <a:spcAft>
                  <a:spcPct val="0"/>
                </a:spcAft>
                <a:defRPr/>
              </a:pPr>
              <a:t>‹#›</a:t>
            </a:fld>
            <a:endParaRPr lang="en-US">
              <a:latin typeface="Arial" charset="0"/>
            </a:endParaRPr>
          </a:p>
        </p:txBody>
      </p:sp>
    </p:spTree>
    <p:extLst>
      <p:ext uri="{BB962C8B-B14F-4D97-AF65-F5344CB8AC3E}">
        <p14:creationId xmlns:p14="http://schemas.microsoft.com/office/powerpoint/2010/main" val="16494633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err="1" smtClean="0"/>
              <a:t>udirect</a:t>
            </a:r>
            <a:endParaRPr lang="en-US" dirty="0"/>
          </a:p>
        </p:txBody>
      </p:sp>
    </p:spTree>
    <p:extLst>
      <p:ext uri="{BB962C8B-B14F-4D97-AF65-F5344CB8AC3E}">
        <p14:creationId xmlns:p14="http://schemas.microsoft.com/office/powerpoint/2010/main" val="2325395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have…</a:t>
            </a:r>
            <a:endParaRPr lang="en-US" dirty="0"/>
          </a:p>
        </p:txBody>
      </p:sp>
      <p:sp>
        <p:nvSpPr>
          <p:cNvPr id="4" name="Content Placeholder 3"/>
          <p:cNvSpPr>
            <a:spLocks noGrp="1"/>
          </p:cNvSpPr>
          <p:nvPr>
            <p:ph sz="quarter" idx="4294967295"/>
          </p:nvPr>
        </p:nvSpPr>
        <p:spPr>
          <a:xfrm>
            <a:off x="228600" y="1676400"/>
            <a:ext cx="8839200" cy="4343400"/>
          </a:xfrm>
        </p:spPr>
        <p:txBody>
          <a:bodyPr>
            <a:normAutofit/>
          </a:bodyPr>
          <a:lstStyle/>
          <a:p>
            <a:r>
              <a:rPr lang="en-US" sz="2800" dirty="0" smtClean="0"/>
              <a:t>Assembled Cross Campus Evaluation Committee </a:t>
            </a:r>
          </a:p>
          <a:p>
            <a:pPr marL="0" indent="0">
              <a:buNone/>
            </a:pPr>
            <a:endParaRPr lang="en-US" sz="2500" dirty="0" smtClean="0"/>
          </a:p>
          <a:p>
            <a:r>
              <a:rPr lang="en-US" sz="2800" dirty="0" smtClean="0"/>
              <a:t>Reviewed </a:t>
            </a:r>
            <a:r>
              <a:rPr lang="en-US" sz="2800" dirty="0" err="1" smtClean="0"/>
              <a:t>u.direct</a:t>
            </a:r>
            <a:r>
              <a:rPr lang="en-US" sz="2800" dirty="0" smtClean="0"/>
              <a:t> demonstrations &amp; available documentation </a:t>
            </a:r>
          </a:p>
          <a:p>
            <a:endParaRPr lang="en-US" sz="2800" dirty="0" smtClean="0"/>
          </a:p>
          <a:p>
            <a:r>
              <a:rPr lang="en-US" sz="2800" dirty="0" smtClean="0"/>
              <a:t>Discussions and collaboration with other CSU’s</a:t>
            </a:r>
          </a:p>
          <a:p>
            <a:pPr lvl="1"/>
            <a:r>
              <a:rPr lang="en-US" sz="2800" dirty="0" smtClean="0"/>
              <a:t>CSU </a:t>
            </a:r>
            <a:r>
              <a:rPr lang="en-US" sz="2800" dirty="0"/>
              <a:t>N</a:t>
            </a:r>
            <a:r>
              <a:rPr lang="en-US" sz="2800" dirty="0" smtClean="0"/>
              <a:t>orthridge</a:t>
            </a:r>
          </a:p>
          <a:p>
            <a:pPr lvl="1"/>
            <a:r>
              <a:rPr lang="en-US" sz="2800" dirty="0" smtClean="0"/>
              <a:t>Cal Poly San Luis Obispo </a:t>
            </a:r>
          </a:p>
          <a:p>
            <a:pPr marL="365760" lvl="1" indent="0">
              <a:buNone/>
            </a:pPr>
            <a:endParaRPr lang="en-US" sz="2800" dirty="0"/>
          </a:p>
        </p:txBody>
      </p:sp>
    </p:spTree>
    <p:extLst>
      <p:ext uri="{BB962C8B-B14F-4D97-AF65-F5344CB8AC3E}">
        <p14:creationId xmlns:p14="http://schemas.microsoft.com/office/powerpoint/2010/main" val="13881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Evaluation Committee</a:t>
            </a:r>
            <a:endParaRPr lang="en-US" dirty="0"/>
          </a:p>
        </p:txBody>
      </p:sp>
      <p:sp>
        <p:nvSpPr>
          <p:cNvPr id="4" name="Content Placeholder 3"/>
          <p:cNvSpPr>
            <a:spLocks noGrp="1"/>
          </p:cNvSpPr>
          <p:nvPr>
            <p:ph sz="quarter" idx="4294967295"/>
          </p:nvPr>
        </p:nvSpPr>
        <p:spPr>
          <a:xfrm>
            <a:off x="228600" y="1466850"/>
            <a:ext cx="8686800" cy="5238750"/>
          </a:xfrm>
        </p:spPr>
        <p:txBody>
          <a:bodyPr>
            <a:normAutofit fontScale="85000" lnSpcReduction="20000"/>
          </a:bodyPr>
          <a:lstStyle/>
          <a:p>
            <a:r>
              <a:rPr lang="en-US" dirty="0" smtClean="0"/>
              <a:t>Kenneth </a:t>
            </a:r>
            <a:r>
              <a:rPr lang="en-US" dirty="0"/>
              <a:t>Ayoob – Dean College of Arts Humanities and Social Sciences &amp; Chair of </a:t>
            </a:r>
            <a:r>
              <a:rPr lang="en-US" dirty="0" smtClean="0"/>
              <a:t>Evaluation Committee</a:t>
            </a:r>
          </a:p>
          <a:p>
            <a:r>
              <a:rPr lang="en-US" dirty="0"/>
              <a:t>Lisa Castellino – Director of Institutional </a:t>
            </a:r>
            <a:r>
              <a:rPr lang="en-US" dirty="0" smtClean="0"/>
              <a:t>Research</a:t>
            </a:r>
          </a:p>
          <a:p>
            <a:r>
              <a:rPr lang="en-US" dirty="0"/>
              <a:t>Steven Hackett – Chair Economics Dept</a:t>
            </a:r>
            <a:r>
              <a:rPr lang="en-US" dirty="0" smtClean="0"/>
              <a:t>.</a:t>
            </a:r>
          </a:p>
          <a:p>
            <a:r>
              <a:rPr lang="en-US" dirty="0" smtClean="0"/>
              <a:t>Vikash </a:t>
            </a:r>
            <a:r>
              <a:rPr lang="en-US" dirty="0"/>
              <a:t>Lakhani – Associate Vice President of Enrollment </a:t>
            </a:r>
            <a:br>
              <a:rPr lang="en-US" dirty="0"/>
            </a:br>
            <a:r>
              <a:rPr lang="en-US" dirty="0" smtClean="0"/>
              <a:t>Management</a:t>
            </a:r>
            <a:endParaRPr lang="en-US" dirty="0"/>
          </a:p>
          <a:p>
            <a:r>
              <a:rPr lang="en-US" dirty="0"/>
              <a:t>Cindy Moyer – Chair of Music dept. &amp; Chair of Integrated Curriculum </a:t>
            </a:r>
            <a:r>
              <a:rPr lang="en-US" dirty="0" smtClean="0"/>
              <a:t>Committee</a:t>
            </a:r>
          </a:p>
          <a:p>
            <a:r>
              <a:rPr lang="en-US" dirty="0" smtClean="0"/>
              <a:t>Dale </a:t>
            </a:r>
            <a:r>
              <a:rPr lang="en-US" dirty="0"/>
              <a:t>Oliver – Professor Mathematics Dept</a:t>
            </a:r>
            <a:r>
              <a:rPr lang="en-US" dirty="0" smtClean="0"/>
              <a:t>.</a:t>
            </a:r>
          </a:p>
          <a:p>
            <a:r>
              <a:rPr lang="en-US" dirty="0"/>
              <a:t>Clint Rebik – University </a:t>
            </a:r>
            <a:r>
              <a:rPr lang="en-US" dirty="0" smtClean="0"/>
              <a:t>Registrar</a:t>
            </a:r>
          </a:p>
          <a:p>
            <a:r>
              <a:rPr lang="en-US" dirty="0" smtClean="0"/>
              <a:t>Andrew </a:t>
            </a:r>
            <a:r>
              <a:rPr lang="en-US" dirty="0"/>
              <a:t>Stubblefield – Associate Professor, Hydrology and Watershed </a:t>
            </a:r>
            <a:r>
              <a:rPr lang="en-US" dirty="0" err="1"/>
              <a:t>Mgmt</a:t>
            </a:r>
            <a:r>
              <a:rPr lang="en-US" dirty="0"/>
              <a:t> &amp; Chair of Academic Policies Committee – University </a:t>
            </a:r>
            <a:r>
              <a:rPr lang="en-US" dirty="0" smtClean="0"/>
              <a:t>Senate</a:t>
            </a:r>
          </a:p>
          <a:p>
            <a:r>
              <a:rPr lang="en-US" dirty="0"/>
              <a:t>Kathy Thornhill – Director of Academic &amp; Career </a:t>
            </a:r>
            <a:r>
              <a:rPr lang="en-US" dirty="0" smtClean="0"/>
              <a:t>Advising</a:t>
            </a:r>
            <a:endParaRPr lang="en-US" dirty="0"/>
          </a:p>
          <a:p>
            <a:endParaRPr lang="en-US" dirty="0"/>
          </a:p>
        </p:txBody>
      </p:sp>
    </p:spTree>
    <p:extLst>
      <p:ext uri="{BB962C8B-B14F-4D97-AF65-F5344CB8AC3E}">
        <p14:creationId xmlns:p14="http://schemas.microsoft.com/office/powerpoint/2010/main" val="221892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25138373"/>
              </p:ext>
            </p:extLst>
          </p:nvPr>
        </p:nvGraphicFramePr>
        <p:xfrm>
          <a:off x="152400" y="1671158"/>
          <a:ext cx="8839200" cy="4653442"/>
        </p:xfrm>
        <a:graphic>
          <a:graphicData uri="http://schemas.openxmlformats.org/drawingml/2006/table">
            <a:tbl>
              <a:tblPr firstRow="1" bandRow="1">
                <a:tableStyleId>{5C22544A-7EE6-4342-B048-85BDC9FD1C3A}</a:tableStyleId>
              </a:tblPr>
              <a:tblGrid>
                <a:gridCol w="4419600"/>
                <a:gridCol w="4419600"/>
              </a:tblGrid>
              <a:tr h="366385">
                <a:tc>
                  <a:txBody>
                    <a:bodyPr/>
                    <a:lstStyle/>
                    <a:p>
                      <a:r>
                        <a:rPr lang="en-US" dirty="0" smtClean="0"/>
                        <a:t>Question</a:t>
                      </a:r>
                      <a:endParaRPr lang="en-US" dirty="0"/>
                    </a:p>
                  </a:txBody>
                  <a:tcPr/>
                </a:tc>
                <a:tc>
                  <a:txBody>
                    <a:bodyPr/>
                    <a:lstStyle/>
                    <a:p>
                      <a:r>
                        <a:rPr lang="en-US" dirty="0" smtClean="0"/>
                        <a:t>Answer</a:t>
                      </a:r>
                      <a:endParaRPr lang="en-US" dirty="0"/>
                    </a:p>
                  </a:txBody>
                  <a:tcPr/>
                </a:tc>
              </a:tr>
              <a:tr h="431005">
                <a:tc>
                  <a:txBody>
                    <a:bodyPr/>
                    <a:lstStyle/>
                    <a:p>
                      <a:pPr algn="l" fontAlgn="t"/>
                      <a:r>
                        <a:rPr lang="en-US" sz="1400" b="0" i="0" u="none" strike="noStrike" dirty="0">
                          <a:solidFill>
                            <a:srgbClr val="000000"/>
                          </a:solidFill>
                          <a:effectLst/>
                          <a:latin typeface="Calibri"/>
                        </a:rPr>
                        <a:t>How will the course demand data be analyzed? By who?</a:t>
                      </a:r>
                    </a:p>
                  </a:txBody>
                  <a:tcPr marL="9525" marR="9525" marT="9525" marB="0"/>
                </a:tc>
                <a:tc>
                  <a:txBody>
                    <a:bodyPr/>
                    <a:lstStyle/>
                    <a:p>
                      <a:pPr algn="l" fontAlgn="t"/>
                      <a:r>
                        <a:rPr lang="en-US" sz="1400" b="0" i="0" u="none" strike="noStrike">
                          <a:solidFill>
                            <a:srgbClr val="000000"/>
                          </a:solidFill>
                          <a:effectLst/>
                          <a:latin typeface="Calibri"/>
                        </a:rPr>
                        <a:t>TBD - likely a collaboration between ITS, IRP and functional groups</a:t>
                      </a:r>
                    </a:p>
                  </a:txBody>
                  <a:tcPr marL="9525" marR="9525" marT="9525" marB="0"/>
                </a:tc>
              </a:tr>
              <a:tr h="641802">
                <a:tc>
                  <a:txBody>
                    <a:bodyPr/>
                    <a:lstStyle/>
                    <a:p>
                      <a:pPr algn="l" fontAlgn="t"/>
                      <a:r>
                        <a:rPr lang="en-US" sz="1400" b="0" i="0" u="none" strike="noStrike" dirty="0">
                          <a:solidFill>
                            <a:srgbClr val="000000"/>
                          </a:solidFill>
                          <a:effectLst/>
                          <a:latin typeface="Calibri"/>
                        </a:rPr>
                        <a:t>How will the demand data be </a:t>
                      </a:r>
                      <a:r>
                        <a:rPr lang="en-US" sz="1400" b="0" i="0" u="none" strike="noStrike" dirty="0" smtClean="0">
                          <a:solidFill>
                            <a:srgbClr val="000000"/>
                          </a:solidFill>
                          <a:effectLst/>
                          <a:latin typeface="Calibri"/>
                        </a:rPr>
                        <a:t>used in </a:t>
                      </a:r>
                      <a:r>
                        <a:rPr lang="en-US" sz="1400" b="0" i="0" u="none" strike="noStrike" dirty="0">
                          <a:solidFill>
                            <a:srgbClr val="000000"/>
                          </a:solidFill>
                          <a:effectLst/>
                          <a:latin typeface="Calibri"/>
                        </a:rPr>
                        <a:t>planning </a:t>
                      </a:r>
                      <a:r>
                        <a:rPr lang="en-US" sz="1400" b="0" i="0" u="none" strike="noStrike" dirty="0" smtClean="0">
                          <a:solidFill>
                            <a:srgbClr val="000000"/>
                          </a:solidFill>
                          <a:effectLst/>
                          <a:latin typeface="Calibri"/>
                        </a:rPr>
                        <a:t>which courses</a:t>
                      </a:r>
                      <a:r>
                        <a:rPr lang="en-US" sz="1400" b="0" i="0" u="none" strike="noStrike" baseline="0" dirty="0" smtClean="0">
                          <a:solidFill>
                            <a:srgbClr val="000000"/>
                          </a:solidFill>
                          <a:effectLst/>
                          <a:latin typeface="Calibri"/>
                        </a:rPr>
                        <a:t> to offer when?</a:t>
                      </a:r>
                      <a:endParaRPr lang="en-US" sz="1400" b="0" i="0" u="none" strike="noStrike" dirty="0">
                        <a:solidFill>
                          <a:srgbClr val="000000"/>
                        </a:solidFill>
                        <a:effectLst/>
                        <a:latin typeface="Calibri"/>
                      </a:endParaRPr>
                    </a:p>
                  </a:txBody>
                  <a:tcPr marL="9525" marR="9525" marT="9525" marB="0"/>
                </a:tc>
                <a:tc>
                  <a:txBody>
                    <a:bodyPr/>
                    <a:lstStyle/>
                    <a:p>
                      <a:pPr algn="l" fontAlgn="t"/>
                      <a:r>
                        <a:rPr lang="en-US" sz="1400" b="0" i="0" u="none" strike="noStrike" dirty="0">
                          <a:solidFill>
                            <a:srgbClr val="000000"/>
                          </a:solidFill>
                          <a:effectLst/>
                          <a:latin typeface="Calibri"/>
                        </a:rPr>
                        <a:t>TBD - serve as a critical input to scheduling courses by term but does not guarantee course availability</a:t>
                      </a:r>
                    </a:p>
                  </a:txBody>
                  <a:tcPr marL="9525" marR="9525" marT="9525" marB="0"/>
                </a:tc>
              </a:tr>
              <a:tr h="641802">
                <a:tc>
                  <a:txBody>
                    <a:bodyPr/>
                    <a:lstStyle/>
                    <a:p>
                      <a:pPr algn="l" fontAlgn="t"/>
                      <a:r>
                        <a:rPr lang="en-US" sz="1400" b="0" i="0" u="none" strike="noStrike" dirty="0">
                          <a:solidFill>
                            <a:srgbClr val="000000"/>
                          </a:solidFill>
                          <a:effectLst/>
                          <a:latin typeface="Calibri"/>
                        </a:rPr>
                        <a:t>Does planning a course in </a:t>
                      </a:r>
                      <a:r>
                        <a:rPr lang="en-US" sz="1400" b="0" i="0" u="none" strike="noStrike" dirty="0" err="1" smtClean="0">
                          <a:solidFill>
                            <a:srgbClr val="000000"/>
                          </a:solidFill>
                          <a:effectLst/>
                          <a:latin typeface="Calibri"/>
                        </a:rPr>
                        <a:t>u.direct</a:t>
                      </a:r>
                      <a:r>
                        <a:rPr lang="en-US" sz="1400" b="0" i="0" u="none" strike="noStrike" dirty="0" smtClean="0">
                          <a:solidFill>
                            <a:srgbClr val="000000"/>
                          </a:solidFill>
                          <a:effectLst/>
                          <a:latin typeface="Calibri"/>
                        </a:rPr>
                        <a:t> guarantee </a:t>
                      </a:r>
                      <a:r>
                        <a:rPr lang="en-US" sz="1400" b="0" i="0" u="none" strike="noStrike" dirty="0">
                          <a:solidFill>
                            <a:srgbClr val="000000"/>
                          </a:solidFill>
                          <a:effectLst/>
                          <a:latin typeface="Calibri"/>
                        </a:rPr>
                        <a:t>that the student will be able to get that course?</a:t>
                      </a:r>
                    </a:p>
                  </a:txBody>
                  <a:tcPr marL="9525" marR="9525" marT="9525" marB="0"/>
                </a:tc>
                <a:tc>
                  <a:txBody>
                    <a:bodyPr/>
                    <a:lstStyle/>
                    <a:p>
                      <a:pPr algn="l" fontAlgn="t"/>
                      <a:r>
                        <a:rPr lang="en-US" sz="1400" b="0" i="0" u="none" strike="noStrike" dirty="0">
                          <a:solidFill>
                            <a:srgbClr val="000000"/>
                          </a:solidFill>
                          <a:effectLst/>
                          <a:latin typeface="Calibri"/>
                        </a:rPr>
                        <a:t>No.</a:t>
                      </a:r>
                    </a:p>
                  </a:txBody>
                  <a:tcPr marL="9525" marR="9525" marT="9525" marB="0"/>
                </a:tc>
              </a:tr>
              <a:tr h="852599">
                <a:tc>
                  <a:txBody>
                    <a:bodyPr/>
                    <a:lstStyle/>
                    <a:p>
                      <a:pPr algn="l" fontAlgn="t"/>
                      <a:r>
                        <a:rPr lang="en-US" sz="1400" b="0" i="0" u="none" strike="noStrike" dirty="0">
                          <a:solidFill>
                            <a:srgbClr val="000000"/>
                          </a:solidFill>
                          <a:effectLst/>
                          <a:latin typeface="Calibri"/>
                        </a:rPr>
                        <a:t>Will advisors have to have both DARS (</a:t>
                      </a:r>
                      <a:r>
                        <a:rPr lang="en-US" sz="1400" b="0" i="0" u="none" strike="noStrike" dirty="0" err="1">
                          <a:solidFill>
                            <a:srgbClr val="000000"/>
                          </a:solidFill>
                          <a:effectLst/>
                          <a:latin typeface="Calibri"/>
                        </a:rPr>
                        <a:t>u.achieve</a:t>
                      </a:r>
                      <a:r>
                        <a:rPr lang="en-US" sz="1400" b="0" i="0" u="none" strike="noStrike" dirty="0">
                          <a:solidFill>
                            <a:srgbClr val="000000"/>
                          </a:solidFill>
                          <a:effectLst/>
                          <a:latin typeface="Calibri"/>
                        </a:rPr>
                        <a:t>) and </a:t>
                      </a:r>
                      <a:r>
                        <a:rPr lang="en-US" sz="1400" b="0" i="0" u="none" strike="noStrike" dirty="0" err="1">
                          <a:solidFill>
                            <a:srgbClr val="000000"/>
                          </a:solidFill>
                          <a:effectLst/>
                          <a:latin typeface="Calibri"/>
                        </a:rPr>
                        <a:t>u.direct</a:t>
                      </a:r>
                      <a:r>
                        <a:rPr lang="en-US" sz="1400" b="0" i="0" u="none" strike="noStrike" dirty="0">
                          <a:solidFill>
                            <a:srgbClr val="000000"/>
                          </a:solidFill>
                          <a:effectLst/>
                          <a:latin typeface="Calibri"/>
                        </a:rPr>
                        <a:t> open?</a:t>
                      </a:r>
                    </a:p>
                  </a:txBody>
                  <a:tcPr marL="9525" marR="9525" marT="9525" marB="0"/>
                </a:tc>
                <a:tc>
                  <a:txBody>
                    <a:bodyPr/>
                    <a:lstStyle/>
                    <a:p>
                      <a:pPr algn="l" fontAlgn="t"/>
                      <a:r>
                        <a:rPr lang="en-US" sz="1400" b="0" i="0" u="none" strike="noStrike" dirty="0">
                          <a:solidFill>
                            <a:srgbClr val="000000"/>
                          </a:solidFill>
                          <a:effectLst/>
                          <a:latin typeface="Calibri"/>
                        </a:rPr>
                        <a:t>Both DARS (</a:t>
                      </a:r>
                      <a:r>
                        <a:rPr lang="en-US" sz="1400" b="0" i="0" u="none" strike="noStrike" dirty="0" err="1">
                          <a:solidFill>
                            <a:srgbClr val="000000"/>
                          </a:solidFill>
                          <a:effectLst/>
                          <a:latin typeface="Calibri"/>
                        </a:rPr>
                        <a:t>u.achieve</a:t>
                      </a:r>
                      <a:r>
                        <a:rPr lang="en-US" sz="1400" b="0" i="0" u="none" strike="noStrike" dirty="0">
                          <a:solidFill>
                            <a:srgbClr val="000000"/>
                          </a:solidFill>
                          <a:effectLst/>
                          <a:latin typeface="Calibri"/>
                        </a:rPr>
                        <a:t>) and </a:t>
                      </a:r>
                      <a:r>
                        <a:rPr lang="en-US" sz="1400" b="0" i="0" u="none" strike="noStrike" dirty="0" err="1">
                          <a:solidFill>
                            <a:srgbClr val="000000"/>
                          </a:solidFill>
                          <a:effectLst/>
                          <a:latin typeface="Calibri"/>
                        </a:rPr>
                        <a:t>u.direct</a:t>
                      </a:r>
                      <a:r>
                        <a:rPr lang="en-US" sz="1400" b="0" i="0" u="none" strike="noStrike" dirty="0">
                          <a:solidFill>
                            <a:srgbClr val="000000"/>
                          </a:solidFill>
                          <a:effectLst/>
                          <a:latin typeface="Calibri"/>
                        </a:rPr>
                        <a:t> exist in the same application. Advisors will not need to have two applications open at the same time.</a:t>
                      </a:r>
                    </a:p>
                  </a:txBody>
                  <a:tcPr marL="9525" marR="9525" marT="9525" marB="0"/>
                </a:tc>
              </a:tr>
              <a:tr h="431005">
                <a:tc>
                  <a:txBody>
                    <a:bodyPr/>
                    <a:lstStyle/>
                    <a:p>
                      <a:pPr algn="l" fontAlgn="t"/>
                      <a:r>
                        <a:rPr lang="en-US" sz="1400" b="0" i="0" u="none" strike="noStrike">
                          <a:solidFill>
                            <a:srgbClr val="000000"/>
                          </a:solidFill>
                          <a:effectLst/>
                          <a:latin typeface="Calibri"/>
                        </a:rPr>
                        <a:t>Can advisors and others be notified if students are off track?</a:t>
                      </a:r>
                    </a:p>
                  </a:txBody>
                  <a:tcPr marL="9525" marR="9525" marT="9525" marB="0"/>
                </a:tc>
                <a:tc>
                  <a:txBody>
                    <a:bodyPr/>
                    <a:lstStyle/>
                    <a:p>
                      <a:pPr algn="l" fontAlgn="t"/>
                      <a:r>
                        <a:rPr lang="en-US" sz="1400" b="0" i="0" u="none" strike="noStrike" dirty="0">
                          <a:solidFill>
                            <a:srgbClr val="000000"/>
                          </a:solidFill>
                          <a:effectLst/>
                          <a:latin typeface="Calibri"/>
                        </a:rPr>
                        <a:t>Yes.</a:t>
                      </a:r>
                    </a:p>
                  </a:txBody>
                  <a:tcPr marL="9525" marR="9525" marT="9525" marB="0"/>
                </a:tc>
              </a:tr>
              <a:tr h="641802">
                <a:tc>
                  <a:txBody>
                    <a:bodyPr/>
                    <a:lstStyle/>
                    <a:p>
                      <a:pPr algn="l" fontAlgn="t"/>
                      <a:r>
                        <a:rPr lang="en-US" sz="1400" b="0" i="0" u="none" strike="noStrike">
                          <a:solidFill>
                            <a:srgbClr val="000000"/>
                          </a:solidFill>
                          <a:effectLst/>
                          <a:latin typeface="Calibri"/>
                        </a:rPr>
                        <a:t>Can a student modify their map after meeting with their advisor?</a:t>
                      </a:r>
                    </a:p>
                  </a:txBody>
                  <a:tcPr marL="9525" marR="9525" marT="9525" marB="0"/>
                </a:tc>
                <a:tc>
                  <a:txBody>
                    <a:bodyPr/>
                    <a:lstStyle/>
                    <a:p>
                      <a:pPr algn="l" fontAlgn="t"/>
                      <a:r>
                        <a:rPr lang="en-US" sz="1400" b="0" i="0" u="none" strike="noStrike" dirty="0">
                          <a:solidFill>
                            <a:srgbClr val="000000"/>
                          </a:solidFill>
                          <a:effectLst/>
                          <a:latin typeface="Calibri"/>
                        </a:rPr>
                        <a:t>The software is </a:t>
                      </a:r>
                      <a:r>
                        <a:rPr lang="en-US" sz="1400" b="0" i="0" u="none" strike="noStrike" dirty="0" smtClean="0">
                          <a:solidFill>
                            <a:srgbClr val="000000"/>
                          </a:solidFill>
                          <a:effectLst/>
                          <a:latin typeface="Calibri"/>
                        </a:rPr>
                        <a:t>neutral </a:t>
                      </a:r>
                      <a:r>
                        <a:rPr lang="en-US" sz="1400" b="0" i="0" u="none" strike="noStrike" dirty="0">
                          <a:solidFill>
                            <a:srgbClr val="000000"/>
                          </a:solidFill>
                          <a:effectLst/>
                          <a:latin typeface="Calibri"/>
                        </a:rPr>
                        <a:t>on this point.  It can be implemented as mandatory, or optional or as a hybrid.</a:t>
                      </a:r>
                    </a:p>
                  </a:txBody>
                  <a:tcPr marL="9525" marR="9525" marT="9525" marB="0"/>
                </a:tc>
              </a:tr>
              <a:tr h="641802">
                <a:tc>
                  <a:txBody>
                    <a:bodyPr/>
                    <a:lstStyle/>
                    <a:p>
                      <a:pPr algn="l" fontAlgn="t"/>
                      <a:r>
                        <a:rPr lang="en-US" sz="1400" b="0" i="0" u="none" strike="noStrike" dirty="0">
                          <a:solidFill>
                            <a:srgbClr val="000000"/>
                          </a:solidFill>
                          <a:effectLst/>
                          <a:latin typeface="Calibri"/>
                        </a:rPr>
                        <a:t>Are students required to completed a roadmap?</a:t>
                      </a:r>
                    </a:p>
                  </a:txBody>
                  <a:tcPr marL="9525" marR="9525" marT="9525" marB="0"/>
                </a:tc>
                <a:tc>
                  <a:txBody>
                    <a:bodyPr/>
                    <a:lstStyle/>
                    <a:p>
                      <a:pPr algn="l" fontAlgn="t"/>
                      <a:r>
                        <a:rPr lang="en-US" sz="1400" b="0" i="0" u="none" strike="noStrike" dirty="0">
                          <a:solidFill>
                            <a:srgbClr val="000000"/>
                          </a:solidFill>
                          <a:effectLst/>
                          <a:latin typeface="Calibri"/>
                        </a:rPr>
                        <a:t>The software is </a:t>
                      </a:r>
                      <a:r>
                        <a:rPr lang="en-US" sz="1400" b="0" i="0" u="none" strike="noStrike" dirty="0" smtClean="0">
                          <a:solidFill>
                            <a:srgbClr val="000000"/>
                          </a:solidFill>
                          <a:effectLst/>
                          <a:latin typeface="Calibri"/>
                        </a:rPr>
                        <a:t>neutral </a:t>
                      </a:r>
                      <a:r>
                        <a:rPr lang="en-US" sz="1400" b="0" i="0" u="none" strike="noStrike" dirty="0">
                          <a:solidFill>
                            <a:srgbClr val="000000"/>
                          </a:solidFill>
                          <a:effectLst/>
                          <a:latin typeface="Calibri"/>
                        </a:rPr>
                        <a:t>on this point.  It can be implemented as mandatory, or optional or as a hybrid.</a:t>
                      </a:r>
                    </a:p>
                  </a:txBody>
                  <a:tcPr marL="9525" marR="9525" marT="9525" marB="0"/>
                </a:tc>
              </a:tr>
            </a:tbl>
          </a:graphicData>
        </a:graphic>
      </p:graphicFrame>
    </p:spTree>
    <p:extLst>
      <p:ext uri="{BB962C8B-B14F-4D97-AF65-F5344CB8AC3E}">
        <p14:creationId xmlns:p14="http://schemas.microsoft.com/office/powerpoint/2010/main" val="2221789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Asked Questions…</a:t>
            </a:r>
          </a:p>
        </p:txBody>
      </p:sp>
      <p:graphicFrame>
        <p:nvGraphicFramePr>
          <p:cNvPr id="3" name="Table 2"/>
          <p:cNvGraphicFramePr>
            <a:graphicFrameLocks noGrp="1"/>
          </p:cNvGraphicFramePr>
          <p:nvPr>
            <p:extLst>
              <p:ext uri="{D42A27DB-BD31-4B8C-83A1-F6EECF244321}">
                <p14:modId xmlns:p14="http://schemas.microsoft.com/office/powerpoint/2010/main" val="3466510975"/>
              </p:ext>
            </p:extLst>
          </p:nvPr>
        </p:nvGraphicFramePr>
        <p:xfrm>
          <a:off x="152400" y="1671158"/>
          <a:ext cx="8763000" cy="4958242"/>
        </p:xfrm>
        <a:graphic>
          <a:graphicData uri="http://schemas.openxmlformats.org/drawingml/2006/table">
            <a:tbl>
              <a:tblPr firstRow="1" bandRow="1">
                <a:tableStyleId>{5C22544A-7EE6-4342-B048-85BDC9FD1C3A}</a:tableStyleId>
              </a:tblPr>
              <a:tblGrid>
                <a:gridCol w="4381500"/>
                <a:gridCol w="4381500"/>
              </a:tblGrid>
              <a:tr h="408102">
                <a:tc>
                  <a:txBody>
                    <a:bodyPr/>
                    <a:lstStyle/>
                    <a:p>
                      <a:r>
                        <a:rPr lang="en-US" dirty="0" smtClean="0"/>
                        <a:t>Question</a:t>
                      </a:r>
                      <a:endParaRPr lang="en-US" dirty="0"/>
                    </a:p>
                  </a:txBody>
                  <a:tcPr/>
                </a:tc>
                <a:tc>
                  <a:txBody>
                    <a:bodyPr/>
                    <a:lstStyle/>
                    <a:p>
                      <a:r>
                        <a:rPr lang="en-US" dirty="0" smtClean="0"/>
                        <a:t>Answer</a:t>
                      </a:r>
                      <a:endParaRPr lang="en-US" dirty="0"/>
                    </a:p>
                  </a:txBody>
                  <a:tcPr/>
                </a:tc>
              </a:tr>
              <a:tr h="485916">
                <a:tc>
                  <a:txBody>
                    <a:bodyPr/>
                    <a:lstStyle/>
                    <a:p>
                      <a:pPr algn="l" fontAlgn="t"/>
                      <a:r>
                        <a:rPr lang="en-US" sz="1400" b="0" i="0" u="none" strike="noStrike" dirty="0">
                          <a:solidFill>
                            <a:srgbClr val="000000"/>
                          </a:solidFill>
                          <a:effectLst/>
                          <a:latin typeface="Calibri"/>
                        </a:rPr>
                        <a:t>Can the schedule builder in </a:t>
                      </a:r>
                      <a:r>
                        <a:rPr lang="en-US" sz="1400" b="0" i="0" u="none" strike="noStrike" dirty="0" err="1">
                          <a:solidFill>
                            <a:srgbClr val="000000"/>
                          </a:solidFill>
                          <a:effectLst/>
                          <a:latin typeface="Calibri"/>
                        </a:rPr>
                        <a:t>u.direct</a:t>
                      </a:r>
                      <a:r>
                        <a:rPr lang="en-US" sz="1400" b="0" i="0" u="none" strike="noStrike" dirty="0">
                          <a:solidFill>
                            <a:srgbClr val="000000"/>
                          </a:solidFill>
                          <a:effectLst/>
                          <a:latin typeface="Calibri"/>
                        </a:rPr>
                        <a:t> be used to replace the college scheduler product we have today? </a:t>
                      </a:r>
                    </a:p>
                  </a:txBody>
                  <a:tcPr marL="9525" marR="9525" marT="9525" marB="0"/>
                </a:tc>
                <a:tc>
                  <a:txBody>
                    <a:bodyPr/>
                    <a:lstStyle/>
                    <a:p>
                      <a:pPr algn="l" fontAlgn="t"/>
                      <a:r>
                        <a:rPr lang="en-US" sz="1400" b="0" i="0" u="none" strike="noStrike">
                          <a:solidFill>
                            <a:srgbClr val="000000"/>
                          </a:solidFill>
                          <a:effectLst/>
                          <a:latin typeface="Calibri"/>
                        </a:rPr>
                        <a:t>Probably.  We will do a side by side comparison before making a final recommendation.</a:t>
                      </a:r>
                    </a:p>
                  </a:txBody>
                  <a:tcPr marL="9525" marR="9525" marT="9525" marB="0"/>
                </a:tc>
              </a:tr>
              <a:tr h="714878">
                <a:tc>
                  <a:txBody>
                    <a:bodyPr/>
                    <a:lstStyle/>
                    <a:p>
                      <a:pPr algn="l" fontAlgn="t"/>
                      <a:r>
                        <a:rPr lang="en-US" sz="1400" b="0" i="0" u="none" strike="noStrike" dirty="0">
                          <a:solidFill>
                            <a:srgbClr val="000000"/>
                          </a:solidFill>
                          <a:effectLst/>
                          <a:latin typeface="Calibri"/>
                        </a:rPr>
                        <a:t>Can students build a schedule with </a:t>
                      </a:r>
                      <a:r>
                        <a:rPr lang="en-US" sz="1400" b="0" i="0" u="none" strike="noStrike" dirty="0" err="1">
                          <a:solidFill>
                            <a:srgbClr val="000000"/>
                          </a:solidFill>
                          <a:effectLst/>
                          <a:latin typeface="Calibri"/>
                        </a:rPr>
                        <a:t>u.direct</a:t>
                      </a:r>
                      <a:r>
                        <a:rPr lang="en-US" sz="1400" b="0" i="0" u="none" strike="noStrike" dirty="0">
                          <a:solidFill>
                            <a:srgbClr val="000000"/>
                          </a:solidFill>
                          <a:effectLst/>
                          <a:latin typeface="Calibri"/>
                        </a:rPr>
                        <a:t> that integrates into </a:t>
                      </a:r>
                      <a:r>
                        <a:rPr lang="en-US" sz="1400" b="0" i="0" u="none" strike="noStrike" dirty="0" smtClean="0">
                          <a:solidFill>
                            <a:srgbClr val="000000"/>
                          </a:solidFill>
                          <a:effectLst/>
                          <a:latin typeface="Calibri"/>
                        </a:rPr>
                        <a:t>PeopleSoft</a:t>
                      </a:r>
                      <a:r>
                        <a:rPr lang="en-US" sz="1400" b="0" i="0" u="none" strike="noStrike" dirty="0">
                          <a:solidFill>
                            <a:srgbClr val="000000"/>
                          </a:solidFill>
                          <a:effectLst/>
                          <a:latin typeface="Calibri"/>
                        </a:rPr>
                        <a:t>?</a:t>
                      </a:r>
                    </a:p>
                  </a:txBody>
                  <a:tcPr marL="9525" marR="9525" marT="9525" marB="0"/>
                </a:tc>
                <a:tc>
                  <a:txBody>
                    <a:bodyPr/>
                    <a:lstStyle/>
                    <a:p>
                      <a:pPr algn="l" fontAlgn="t"/>
                      <a:r>
                        <a:rPr lang="en-US" sz="1400" b="0" i="0" u="none" strike="noStrike" dirty="0" err="1" smtClean="0">
                          <a:solidFill>
                            <a:srgbClr val="000000"/>
                          </a:solidFill>
                          <a:effectLst/>
                          <a:latin typeface="Calibri"/>
                        </a:rPr>
                        <a:t>u.direct</a:t>
                      </a:r>
                      <a:r>
                        <a:rPr lang="en-US" sz="1400" b="0" i="0" u="none" strike="noStrike" dirty="0" smtClean="0">
                          <a:solidFill>
                            <a:srgbClr val="000000"/>
                          </a:solidFill>
                          <a:effectLst/>
                          <a:latin typeface="Calibri"/>
                        </a:rPr>
                        <a:t> creates </a:t>
                      </a:r>
                      <a:r>
                        <a:rPr lang="en-US" sz="1400" b="0" i="0" u="none" strike="noStrike" dirty="0">
                          <a:solidFill>
                            <a:srgbClr val="000000"/>
                          </a:solidFill>
                          <a:effectLst/>
                          <a:latin typeface="Calibri"/>
                        </a:rPr>
                        <a:t>a schedule that the students can use to enroll in classes. It does not "automatically" enroll students.</a:t>
                      </a:r>
                    </a:p>
                  </a:txBody>
                  <a:tcPr marL="9525" marR="9525" marT="9525" marB="0"/>
                </a:tc>
              </a:tr>
              <a:tr h="714878">
                <a:tc>
                  <a:txBody>
                    <a:bodyPr/>
                    <a:lstStyle/>
                    <a:p>
                      <a:pPr algn="l" fontAlgn="t"/>
                      <a:r>
                        <a:rPr lang="en-US" sz="1400" b="0" i="0" u="none" strike="noStrike">
                          <a:solidFill>
                            <a:srgbClr val="000000"/>
                          </a:solidFill>
                          <a:effectLst/>
                          <a:latin typeface="Calibri"/>
                        </a:rPr>
                        <a:t>Can alerts with u.direct be used with alerts from other advising systems like MAPworks?</a:t>
                      </a:r>
                    </a:p>
                  </a:txBody>
                  <a:tcPr marL="9525" marR="9525" marT="9525" marB="0"/>
                </a:tc>
                <a:tc>
                  <a:txBody>
                    <a:bodyPr/>
                    <a:lstStyle/>
                    <a:p>
                      <a:pPr algn="l" fontAlgn="t"/>
                      <a:r>
                        <a:rPr lang="en-US" sz="1400" b="0" i="0" u="none" strike="noStrike" dirty="0">
                          <a:solidFill>
                            <a:srgbClr val="000000"/>
                          </a:solidFill>
                          <a:effectLst/>
                          <a:latin typeface="Calibri"/>
                        </a:rPr>
                        <a:t>Yes.</a:t>
                      </a:r>
                    </a:p>
                  </a:txBody>
                  <a:tcPr marL="9525" marR="9525" marT="9525" marB="0"/>
                </a:tc>
              </a:tr>
              <a:tr h="949676">
                <a:tc>
                  <a:txBody>
                    <a:bodyPr/>
                    <a:lstStyle/>
                    <a:p>
                      <a:pPr algn="l" fontAlgn="t"/>
                      <a:r>
                        <a:rPr lang="en-US" sz="1400" b="0" i="0" u="none" strike="noStrike">
                          <a:solidFill>
                            <a:srgbClr val="000000"/>
                          </a:solidFill>
                          <a:effectLst/>
                          <a:latin typeface="Calibri"/>
                        </a:rPr>
                        <a:t>Will advisors be able to approve exceptions within the students map? How are exceptions entered into a student map/DARS?</a:t>
                      </a:r>
                    </a:p>
                  </a:txBody>
                  <a:tcPr marL="9525" marR="9525" marT="9525" marB="0"/>
                </a:tc>
                <a:tc>
                  <a:txBody>
                    <a:bodyPr/>
                    <a:lstStyle/>
                    <a:p>
                      <a:pPr algn="l" fontAlgn="t"/>
                      <a:r>
                        <a:rPr lang="en-US" sz="1400" b="0" i="0" u="none" strike="noStrike">
                          <a:solidFill>
                            <a:srgbClr val="000000"/>
                          </a:solidFill>
                          <a:effectLst/>
                          <a:latin typeface="Calibri"/>
                        </a:rPr>
                        <a:t>The software allows for various options for entering exceptions based upon authorization level.  It can be advisor, department chair or other.</a:t>
                      </a:r>
                    </a:p>
                  </a:txBody>
                  <a:tcPr marL="9525" marR="9525" marT="9525" marB="0"/>
                </a:tc>
              </a:tr>
              <a:tr h="961223">
                <a:tc>
                  <a:txBody>
                    <a:bodyPr/>
                    <a:lstStyle/>
                    <a:p>
                      <a:pPr algn="l" fontAlgn="t"/>
                      <a:r>
                        <a:rPr lang="en-US" sz="1400" b="0" i="0" u="none" strike="noStrike">
                          <a:solidFill>
                            <a:srgbClr val="000000"/>
                          </a:solidFill>
                          <a:effectLst/>
                          <a:latin typeface="Calibri"/>
                        </a:rPr>
                        <a:t>How will students ask for approval of new maps? Can u.direct allow students to have advisors approve map changes?</a:t>
                      </a:r>
                    </a:p>
                  </a:txBody>
                  <a:tcPr marL="9525" marR="9525" marT="9525" marB="0"/>
                </a:tc>
                <a:tc>
                  <a:txBody>
                    <a:bodyPr/>
                    <a:lstStyle/>
                    <a:p>
                      <a:pPr algn="l" fontAlgn="t"/>
                      <a:r>
                        <a:rPr lang="en-US" sz="1400" b="0" i="0" u="none" strike="noStrike">
                          <a:solidFill>
                            <a:srgbClr val="000000"/>
                          </a:solidFill>
                          <a:effectLst/>
                          <a:latin typeface="Calibri"/>
                        </a:rPr>
                        <a:t>The software allows changes to be emailed to student's advisors or whomever it is decided should authorize changes and be approved with changes automatically entered into the map</a:t>
                      </a:r>
                    </a:p>
                  </a:txBody>
                  <a:tcPr marL="9525" marR="9525" marT="9525" marB="0"/>
                </a:tc>
              </a:tr>
              <a:tr h="723569">
                <a:tc>
                  <a:txBody>
                    <a:bodyPr/>
                    <a:lstStyle/>
                    <a:p>
                      <a:pPr algn="l" fontAlgn="t"/>
                      <a:r>
                        <a:rPr lang="en-US" sz="1400" b="0" i="0" u="none" strike="noStrike">
                          <a:solidFill>
                            <a:srgbClr val="000000"/>
                          </a:solidFill>
                          <a:effectLst/>
                          <a:latin typeface="Calibri"/>
                        </a:rPr>
                        <a:t>Will Department chairs still need to approve changes to maps? Who will have final approval of map changes and exceptions?</a:t>
                      </a:r>
                    </a:p>
                  </a:txBody>
                  <a:tcPr marL="9525" marR="9525" marT="9525" marB="0"/>
                </a:tc>
                <a:tc>
                  <a:txBody>
                    <a:bodyPr/>
                    <a:lstStyle/>
                    <a:p>
                      <a:pPr algn="l" fontAlgn="t"/>
                      <a:r>
                        <a:rPr lang="en-US" sz="1400" b="0" i="0" u="none" strike="noStrike" dirty="0">
                          <a:solidFill>
                            <a:srgbClr val="000000"/>
                          </a:solidFill>
                          <a:effectLst/>
                          <a:latin typeface="Calibri"/>
                        </a:rPr>
                        <a:t>The software is </a:t>
                      </a:r>
                      <a:r>
                        <a:rPr lang="en-US" sz="1400" b="0" i="0" u="none" strike="noStrike" dirty="0" smtClean="0">
                          <a:solidFill>
                            <a:srgbClr val="000000"/>
                          </a:solidFill>
                          <a:effectLst/>
                          <a:latin typeface="Calibri"/>
                        </a:rPr>
                        <a:t>neutral</a:t>
                      </a:r>
                      <a:r>
                        <a:rPr lang="en-US" sz="1400" b="0" i="0" u="none" strike="noStrike" baseline="0" dirty="0" smtClean="0">
                          <a:solidFill>
                            <a:srgbClr val="000000"/>
                          </a:solidFill>
                          <a:effectLst/>
                          <a:latin typeface="Calibri"/>
                        </a:rPr>
                        <a:t> </a:t>
                      </a:r>
                      <a:r>
                        <a:rPr lang="en-US" sz="1400" b="0" i="0" u="none" strike="noStrike" dirty="0" smtClean="0">
                          <a:solidFill>
                            <a:srgbClr val="000000"/>
                          </a:solidFill>
                          <a:effectLst/>
                          <a:latin typeface="Calibri"/>
                        </a:rPr>
                        <a:t>on </a:t>
                      </a:r>
                      <a:r>
                        <a:rPr lang="en-US" sz="1400" b="0" i="0" u="none" strike="noStrike" dirty="0">
                          <a:solidFill>
                            <a:srgbClr val="000000"/>
                          </a:solidFill>
                          <a:effectLst/>
                          <a:latin typeface="Calibri"/>
                        </a:rPr>
                        <a:t>this point and the authorization can be at any level agreed upon by policy.</a:t>
                      </a:r>
                    </a:p>
                  </a:txBody>
                  <a:tcPr marL="9525" marR="9525" marT="9525" marB="0"/>
                </a:tc>
              </a:tr>
            </a:tbl>
          </a:graphicData>
        </a:graphic>
      </p:graphicFrame>
    </p:spTree>
    <p:extLst>
      <p:ext uri="{BB962C8B-B14F-4D97-AF65-F5344CB8AC3E}">
        <p14:creationId xmlns:p14="http://schemas.microsoft.com/office/powerpoint/2010/main" val="3228216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Asked Questions…</a:t>
            </a:r>
          </a:p>
        </p:txBody>
      </p:sp>
      <p:graphicFrame>
        <p:nvGraphicFramePr>
          <p:cNvPr id="3" name="Table 2"/>
          <p:cNvGraphicFramePr>
            <a:graphicFrameLocks noGrp="1"/>
          </p:cNvGraphicFramePr>
          <p:nvPr>
            <p:extLst>
              <p:ext uri="{D42A27DB-BD31-4B8C-83A1-F6EECF244321}">
                <p14:modId xmlns:p14="http://schemas.microsoft.com/office/powerpoint/2010/main" val="711816182"/>
              </p:ext>
            </p:extLst>
          </p:nvPr>
        </p:nvGraphicFramePr>
        <p:xfrm>
          <a:off x="152400" y="1671158"/>
          <a:ext cx="8839200" cy="4653441"/>
        </p:xfrm>
        <a:graphic>
          <a:graphicData uri="http://schemas.openxmlformats.org/drawingml/2006/table">
            <a:tbl>
              <a:tblPr firstRow="1" bandRow="1">
                <a:tableStyleId>{5C22544A-7EE6-4342-B048-85BDC9FD1C3A}</a:tableStyleId>
              </a:tblPr>
              <a:tblGrid>
                <a:gridCol w="4419600"/>
                <a:gridCol w="4419600"/>
              </a:tblGrid>
              <a:tr h="411608">
                <a:tc>
                  <a:txBody>
                    <a:bodyPr/>
                    <a:lstStyle/>
                    <a:p>
                      <a:r>
                        <a:rPr lang="en-US" dirty="0" smtClean="0"/>
                        <a:t>Question</a:t>
                      </a:r>
                      <a:endParaRPr lang="en-US" dirty="0"/>
                    </a:p>
                  </a:txBody>
                  <a:tcPr/>
                </a:tc>
                <a:tc>
                  <a:txBody>
                    <a:bodyPr/>
                    <a:lstStyle/>
                    <a:p>
                      <a:r>
                        <a:rPr lang="en-US" dirty="0" smtClean="0"/>
                        <a:t>Answer</a:t>
                      </a:r>
                      <a:endParaRPr lang="en-US" dirty="0"/>
                    </a:p>
                  </a:txBody>
                  <a:tcPr/>
                </a:tc>
              </a:tr>
              <a:tr h="1209177">
                <a:tc>
                  <a:txBody>
                    <a:bodyPr/>
                    <a:lstStyle/>
                    <a:p>
                      <a:pPr algn="l" fontAlgn="t"/>
                      <a:r>
                        <a:rPr lang="en-US" sz="1400" b="0" i="0" u="none" strike="noStrike" dirty="0">
                          <a:solidFill>
                            <a:srgbClr val="000000"/>
                          </a:solidFill>
                          <a:effectLst/>
                          <a:latin typeface="Calibri"/>
                        </a:rPr>
                        <a:t>Need to be mindful that some students sign up for a class while taking the pre-</a:t>
                      </a:r>
                      <a:r>
                        <a:rPr lang="en-US" sz="1400" b="0" i="0" u="none" strike="noStrike" dirty="0" err="1">
                          <a:solidFill>
                            <a:srgbClr val="000000"/>
                          </a:solidFill>
                          <a:effectLst/>
                          <a:latin typeface="Calibri"/>
                        </a:rPr>
                        <a:t>req</a:t>
                      </a:r>
                      <a:r>
                        <a:rPr lang="en-US" sz="1400" b="0" i="0" u="none" strike="noStrike" dirty="0">
                          <a:solidFill>
                            <a:srgbClr val="000000"/>
                          </a:solidFill>
                          <a:effectLst/>
                          <a:latin typeface="Calibri"/>
                        </a:rPr>
                        <a:t> course. If they subsequently fail that pre-</a:t>
                      </a:r>
                      <a:r>
                        <a:rPr lang="en-US" sz="1400" b="0" i="0" u="none" strike="noStrike" dirty="0" err="1">
                          <a:solidFill>
                            <a:srgbClr val="000000"/>
                          </a:solidFill>
                          <a:effectLst/>
                          <a:latin typeface="Calibri"/>
                        </a:rPr>
                        <a:t>req</a:t>
                      </a:r>
                      <a:r>
                        <a:rPr lang="en-US" sz="1400" b="0" i="0" u="none" strike="noStrike" dirty="0">
                          <a:solidFill>
                            <a:srgbClr val="000000"/>
                          </a:solidFill>
                          <a:effectLst/>
                          <a:latin typeface="Calibri"/>
                        </a:rPr>
                        <a:t> course, is there a way for U-Direct to flag these students, or do we still need to do this manually after grades come out?</a:t>
                      </a:r>
                    </a:p>
                  </a:txBody>
                  <a:tcPr marL="9525" marR="9525" marT="9525" marB="0"/>
                </a:tc>
                <a:tc>
                  <a:txBody>
                    <a:bodyPr/>
                    <a:lstStyle/>
                    <a:p>
                      <a:pPr algn="l" fontAlgn="t"/>
                      <a:r>
                        <a:rPr lang="en-US" sz="1400" b="0" i="0" u="none" strike="noStrike" dirty="0" err="1">
                          <a:solidFill>
                            <a:srgbClr val="000000"/>
                          </a:solidFill>
                          <a:effectLst/>
                          <a:latin typeface="Calibri"/>
                        </a:rPr>
                        <a:t>u.direct</a:t>
                      </a:r>
                      <a:r>
                        <a:rPr lang="en-US" sz="1400" b="0" i="0" u="none" strike="noStrike" dirty="0">
                          <a:solidFill>
                            <a:srgbClr val="000000"/>
                          </a:solidFill>
                          <a:effectLst/>
                          <a:latin typeface="Calibri"/>
                        </a:rPr>
                        <a:t> has some pre-</a:t>
                      </a:r>
                      <a:r>
                        <a:rPr lang="en-US" sz="1400" b="0" i="0" u="none" strike="noStrike" dirty="0" err="1">
                          <a:solidFill>
                            <a:srgbClr val="000000"/>
                          </a:solidFill>
                          <a:effectLst/>
                          <a:latin typeface="Calibri"/>
                        </a:rPr>
                        <a:t>req</a:t>
                      </a:r>
                      <a:r>
                        <a:rPr lang="en-US" sz="1400" b="0" i="0" u="none" strike="noStrike" dirty="0">
                          <a:solidFill>
                            <a:srgbClr val="000000"/>
                          </a:solidFill>
                          <a:effectLst/>
                          <a:latin typeface="Calibri"/>
                        </a:rPr>
                        <a:t> functionality, but it is </a:t>
                      </a:r>
                      <a:r>
                        <a:rPr lang="en-US" sz="1400" b="0" i="0" u="none" strike="noStrike" dirty="0" smtClean="0">
                          <a:solidFill>
                            <a:srgbClr val="000000"/>
                          </a:solidFill>
                          <a:effectLst/>
                          <a:latin typeface="Calibri"/>
                        </a:rPr>
                        <a:t>limited. Warning</a:t>
                      </a:r>
                      <a:r>
                        <a:rPr lang="en-US" sz="1400" b="0" i="0" u="none" strike="noStrike" baseline="0" dirty="0" smtClean="0">
                          <a:solidFill>
                            <a:srgbClr val="000000"/>
                          </a:solidFill>
                          <a:effectLst/>
                          <a:latin typeface="Calibri"/>
                        </a:rPr>
                        <a:t> message in the software can be used to guide students in planning.</a:t>
                      </a:r>
                      <a:endParaRPr lang="en-US" sz="1400" b="0" i="0" u="none" strike="noStrike" dirty="0">
                        <a:solidFill>
                          <a:srgbClr val="000000"/>
                        </a:solidFill>
                        <a:effectLst/>
                        <a:latin typeface="Calibri"/>
                      </a:endParaRPr>
                    </a:p>
                  </a:txBody>
                  <a:tcPr marL="9525" marR="9525" marT="9525" marB="0"/>
                </a:tc>
              </a:tr>
              <a:tr h="721020">
                <a:tc>
                  <a:txBody>
                    <a:bodyPr/>
                    <a:lstStyle/>
                    <a:p>
                      <a:pPr algn="l" fontAlgn="t"/>
                      <a:r>
                        <a:rPr lang="en-US" sz="1400" b="0" i="0" u="none" strike="noStrike">
                          <a:solidFill>
                            <a:srgbClr val="000000"/>
                          </a:solidFill>
                          <a:effectLst/>
                          <a:latin typeface="Calibri"/>
                        </a:rPr>
                        <a:t>Who can approve which plans? Academic advisors? Student advisors?</a:t>
                      </a:r>
                    </a:p>
                  </a:txBody>
                  <a:tcPr marL="9525" marR="9525" marT="9525" marB="0"/>
                </a:tc>
                <a:tc>
                  <a:txBody>
                    <a:bodyPr/>
                    <a:lstStyle/>
                    <a:p>
                      <a:pPr algn="l" fontAlgn="t"/>
                      <a:r>
                        <a:rPr lang="en-US" sz="1400" b="0" i="0" u="none" strike="noStrike" dirty="0">
                          <a:solidFill>
                            <a:srgbClr val="000000"/>
                          </a:solidFill>
                          <a:effectLst/>
                          <a:latin typeface="Calibri"/>
                        </a:rPr>
                        <a:t>The software is </a:t>
                      </a:r>
                      <a:r>
                        <a:rPr lang="en-US" sz="1400" b="0" i="0" u="none" strike="noStrike" dirty="0" smtClean="0">
                          <a:solidFill>
                            <a:srgbClr val="000000"/>
                          </a:solidFill>
                          <a:effectLst/>
                          <a:latin typeface="Calibri"/>
                        </a:rPr>
                        <a:t>neutral </a:t>
                      </a:r>
                      <a:r>
                        <a:rPr lang="en-US" sz="1400" b="0" i="0" u="none" strike="noStrike" dirty="0">
                          <a:solidFill>
                            <a:srgbClr val="000000"/>
                          </a:solidFill>
                          <a:effectLst/>
                          <a:latin typeface="Calibri"/>
                        </a:rPr>
                        <a:t>on this point and the authorization can be at any level agreed upon by policy.</a:t>
                      </a:r>
                    </a:p>
                  </a:txBody>
                  <a:tcPr marL="9525" marR="9525" marT="9525" marB="0"/>
                </a:tc>
              </a:tr>
              <a:tr h="721020">
                <a:tc>
                  <a:txBody>
                    <a:bodyPr/>
                    <a:lstStyle/>
                    <a:p>
                      <a:pPr algn="l" fontAlgn="t"/>
                      <a:r>
                        <a:rPr lang="en-US" sz="1400" b="0" i="0" u="none" strike="noStrike" dirty="0">
                          <a:solidFill>
                            <a:srgbClr val="000000"/>
                          </a:solidFill>
                          <a:effectLst/>
                          <a:latin typeface="Calibri"/>
                        </a:rPr>
                        <a:t>What type of training is available for students? Academic advisors?</a:t>
                      </a:r>
                    </a:p>
                  </a:txBody>
                  <a:tcPr marL="9525" marR="9525" marT="9525" marB="0"/>
                </a:tc>
                <a:tc>
                  <a:txBody>
                    <a:bodyPr/>
                    <a:lstStyle/>
                    <a:p>
                      <a:pPr algn="l" fontAlgn="t"/>
                      <a:r>
                        <a:rPr lang="en-US" sz="1400" b="0" i="0" u="none" strike="noStrike" dirty="0">
                          <a:solidFill>
                            <a:srgbClr val="000000"/>
                          </a:solidFill>
                          <a:effectLst/>
                          <a:latin typeface="Calibri"/>
                        </a:rPr>
                        <a:t>Training would be provided by on campus groups and by </a:t>
                      </a:r>
                      <a:r>
                        <a:rPr lang="en-US" sz="1400" b="0" i="0" u="none" strike="noStrike" dirty="0" err="1">
                          <a:solidFill>
                            <a:srgbClr val="000000"/>
                          </a:solidFill>
                          <a:effectLst/>
                          <a:latin typeface="Calibri"/>
                        </a:rPr>
                        <a:t>CollegeSource</a:t>
                      </a:r>
                      <a:r>
                        <a:rPr lang="en-US" sz="1400" b="0" i="0" u="none" strike="noStrike" dirty="0">
                          <a:solidFill>
                            <a:srgbClr val="000000"/>
                          </a:solidFill>
                          <a:effectLst/>
                          <a:latin typeface="Calibri"/>
                        </a:rPr>
                        <a:t> as appropriate</a:t>
                      </a:r>
                    </a:p>
                  </a:txBody>
                  <a:tcPr marL="9525" marR="9525" marT="9525" marB="0"/>
                </a:tc>
              </a:tr>
              <a:tr h="795308">
                <a:tc>
                  <a:txBody>
                    <a:bodyPr/>
                    <a:lstStyle/>
                    <a:p>
                      <a:pPr algn="l" fontAlgn="t"/>
                      <a:r>
                        <a:rPr lang="en-US" sz="1400" b="0" i="0" u="none" strike="noStrike" dirty="0">
                          <a:solidFill>
                            <a:srgbClr val="000000"/>
                          </a:solidFill>
                          <a:effectLst/>
                          <a:latin typeface="Calibri"/>
                        </a:rPr>
                        <a:t>What type of support is available for students? Academic Advisors? (who provides that support?)</a:t>
                      </a:r>
                    </a:p>
                  </a:txBody>
                  <a:tcPr marL="9525" marR="9525" marT="9525" marB="0"/>
                </a:tc>
                <a:tc>
                  <a:txBody>
                    <a:bodyPr/>
                    <a:lstStyle/>
                    <a:p>
                      <a:pPr algn="l" fontAlgn="t"/>
                      <a:r>
                        <a:rPr lang="en-US" sz="1400" b="0" i="0" u="none" strike="noStrike" dirty="0">
                          <a:solidFill>
                            <a:srgbClr val="000000"/>
                          </a:solidFill>
                          <a:effectLst/>
                          <a:latin typeface="Calibri"/>
                        </a:rPr>
                        <a:t>Support will be provided by on-campus resources and </a:t>
                      </a:r>
                      <a:r>
                        <a:rPr lang="en-US" sz="1400" b="0" i="0" u="none" strike="noStrike" dirty="0" err="1">
                          <a:solidFill>
                            <a:srgbClr val="000000"/>
                          </a:solidFill>
                          <a:effectLst/>
                          <a:latin typeface="Calibri"/>
                        </a:rPr>
                        <a:t>CollegeSource</a:t>
                      </a:r>
                      <a:r>
                        <a:rPr lang="en-US" sz="1400" b="0" i="0" u="none" strike="noStrike" dirty="0">
                          <a:solidFill>
                            <a:srgbClr val="000000"/>
                          </a:solidFill>
                          <a:effectLst/>
                          <a:latin typeface="Calibri"/>
                        </a:rPr>
                        <a:t> as appropriate</a:t>
                      </a:r>
                    </a:p>
                  </a:txBody>
                  <a:tcPr marL="9525" marR="9525" marT="9525" marB="0"/>
                </a:tc>
              </a:tr>
              <a:tr h="795308">
                <a:tc>
                  <a:txBody>
                    <a:bodyPr/>
                    <a:lstStyle/>
                    <a:p>
                      <a:pPr algn="l" fontAlgn="t"/>
                      <a:r>
                        <a:rPr lang="en-US" sz="1400" b="0" i="0" u="none" strike="noStrike" dirty="0">
                          <a:solidFill>
                            <a:srgbClr val="000000"/>
                          </a:solidFill>
                          <a:effectLst/>
                          <a:latin typeface="Calibri"/>
                        </a:rPr>
                        <a:t>How will approvals of maps actually occur?</a:t>
                      </a:r>
                    </a:p>
                  </a:txBody>
                  <a:tcPr marL="9525" marR="9525" marT="9525" marB="0"/>
                </a:tc>
                <a:tc>
                  <a:txBody>
                    <a:bodyPr/>
                    <a:lstStyle/>
                    <a:p>
                      <a:pPr algn="l" fontAlgn="t"/>
                      <a:r>
                        <a:rPr lang="en-US" sz="1400" b="0" i="0" u="none" strike="noStrike" dirty="0">
                          <a:solidFill>
                            <a:srgbClr val="000000"/>
                          </a:solidFill>
                          <a:effectLst/>
                          <a:latin typeface="Calibri"/>
                        </a:rPr>
                        <a:t>The software is </a:t>
                      </a:r>
                      <a:r>
                        <a:rPr lang="en-US" sz="1400" b="0" i="0" u="none" strike="noStrike" dirty="0" smtClean="0">
                          <a:solidFill>
                            <a:srgbClr val="000000"/>
                          </a:solidFill>
                          <a:effectLst/>
                          <a:latin typeface="Calibri"/>
                        </a:rPr>
                        <a:t>neutral </a:t>
                      </a:r>
                      <a:r>
                        <a:rPr lang="en-US" sz="1400" b="0" i="0" u="none" strike="noStrike" dirty="0">
                          <a:solidFill>
                            <a:srgbClr val="000000"/>
                          </a:solidFill>
                          <a:effectLst/>
                          <a:latin typeface="Calibri"/>
                        </a:rPr>
                        <a:t>on this point and the authorization can be at any level agreed upon by policy.</a:t>
                      </a:r>
                    </a:p>
                  </a:txBody>
                  <a:tcPr marL="9525" marR="9525" marT="9525" marB="0"/>
                </a:tc>
              </a:tr>
            </a:tbl>
          </a:graphicData>
        </a:graphic>
      </p:graphicFrame>
    </p:spTree>
    <p:extLst>
      <p:ext uri="{BB962C8B-B14F-4D97-AF65-F5344CB8AC3E}">
        <p14:creationId xmlns:p14="http://schemas.microsoft.com/office/powerpoint/2010/main" val="317992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Asked Questions…</a:t>
            </a:r>
          </a:p>
        </p:txBody>
      </p:sp>
      <p:graphicFrame>
        <p:nvGraphicFramePr>
          <p:cNvPr id="3" name="Table 2"/>
          <p:cNvGraphicFramePr>
            <a:graphicFrameLocks noGrp="1"/>
          </p:cNvGraphicFramePr>
          <p:nvPr>
            <p:extLst>
              <p:ext uri="{D42A27DB-BD31-4B8C-83A1-F6EECF244321}">
                <p14:modId xmlns:p14="http://schemas.microsoft.com/office/powerpoint/2010/main" val="1579219353"/>
              </p:ext>
            </p:extLst>
          </p:nvPr>
        </p:nvGraphicFramePr>
        <p:xfrm>
          <a:off x="152400" y="1671158"/>
          <a:ext cx="8839200" cy="4450522"/>
        </p:xfrm>
        <a:graphic>
          <a:graphicData uri="http://schemas.openxmlformats.org/drawingml/2006/table">
            <a:tbl>
              <a:tblPr firstRow="1" bandRow="1">
                <a:tableStyleId>{5C22544A-7EE6-4342-B048-85BDC9FD1C3A}</a:tableStyleId>
              </a:tblPr>
              <a:tblGrid>
                <a:gridCol w="4419600"/>
                <a:gridCol w="4419600"/>
              </a:tblGrid>
              <a:tr h="366385">
                <a:tc>
                  <a:txBody>
                    <a:bodyPr/>
                    <a:lstStyle/>
                    <a:p>
                      <a:r>
                        <a:rPr lang="en-US" dirty="0" smtClean="0"/>
                        <a:t>Question</a:t>
                      </a:r>
                      <a:endParaRPr lang="en-US" dirty="0"/>
                    </a:p>
                  </a:txBody>
                  <a:tcPr/>
                </a:tc>
                <a:tc>
                  <a:txBody>
                    <a:bodyPr/>
                    <a:lstStyle/>
                    <a:p>
                      <a:r>
                        <a:rPr lang="en-US" dirty="0" smtClean="0"/>
                        <a:t>Answer</a:t>
                      </a:r>
                      <a:endParaRPr lang="en-US" dirty="0"/>
                    </a:p>
                  </a:txBody>
                  <a:tcPr/>
                </a:tc>
              </a:tr>
              <a:tr h="431005">
                <a:tc>
                  <a:txBody>
                    <a:bodyPr/>
                    <a:lstStyle/>
                    <a:p>
                      <a:pPr algn="l" fontAlgn="t"/>
                      <a:r>
                        <a:rPr lang="en-US" sz="1400" b="0" i="0" u="none" strike="noStrike" dirty="0">
                          <a:solidFill>
                            <a:srgbClr val="000000"/>
                          </a:solidFill>
                          <a:effectLst/>
                          <a:latin typeface="Calibri"/>
                        </a:rPr>
                        <a:t>When a student moves a course from their roadmap to their course plan, will the course be colored "red" if the course is offered and fits the student's schedule, but is full? </a:t>
                      </a:r>
                      <a:r>
                        <a:rPr lang="en-US" sz="1400" b="0" i="0" u="none" strike="noStrike" dirty="0" smtClean="0">
                          <a:solidFill>
                            <a:srgbClr val="000000"/>
                          </a:solidFill>
                          <a:effectLst/>
                          <a:latin typeface="Calibri"/>
                        </a:rPr>
                        <a:t>How do we accommodate wait-listing? Waitlists provide important information regarding whether another section should be offered.</a:t>
                      </a:r>
                      <a:endParaRPr lang="en-US" sz="1400" b="0" i="0" u="none" strike="noStrike" dirty="0">
                        <a:solidFill>
                          <a:srgbClr val="000000"/>
                        </a:solidFill>
                        <a:effectLst/>
                        <a:latin typeface="Calibri"/>
                      </a:endParaRPr>
                    </a:p>
                  </a:txBody>
                  <a:tcPr marL="9525" marR="9525" marT="9525" marB="0"/>
                </a:tc>
                <a:tc>
                  <a:txBody>
                    <a:bodyPr/>
                    <a:lstStyle/>
                    <a:p>
                      <a:pPr algn="l" fontAlgn="t"/>
                      <a:r>
                        <a:rPr lang="en-US" sz="1400" b="0" i="0" u="none" strike="noStrike" dirty="0">
                          <a:solidFill>
                            <a:srgbClr val="000000"/>
                          </a:solidFill>
                          <a:effectLst/>
                          <a:latin typeface="Calibri"/>
                        </a:rPr>
                        <a:t>No.</a:t>
                      </a:r>
                    </a:p>
                  </a:txBody>
                  <a:tcPr marL="9525" marR="9525" marT="9525" marB="0"/>
                </a:tc>
              </a:tr>
              <a:tr h="641802">
                <a:tc>
                  <a:txBody>
                    <a:bodyPr/>
                    <a:lstStyle/>
                    <a:p>
                      <a:pPr algn="l" fontAlgn="t"/>
                      <a:r>
                        <a:rPr lang="en-US" sz="1400" b="0" i="0" u="none" strike="noStrike">
                          <a:solidFill>
                            <a:srgbClr val="000000"/>
                          </a:solidFill>
                          <a:effectLst/>
                          <a:latin typeface="Calibri"/>
                        </a:rPr>
                        <a:t>What will the maps look like and how interactive will they be?</a:t>
                      </a:r>
                    </a:p>
                  </a:txBody>
                  <a:tcPr marL="9525" marR="9525" marT="9525" marB="0"/>
                </a:tc>
                <a:tc>
                  <a:txBody>
                    <a:bodyPr/>
                    <a:lstStyle/>
                    <a:p>
                      <a:pPr algn="l" fontAlgn="t"/>
                      <a:r>
                        <a:rPr lang="en-US" sz="1400" b="0" i="0" u="none" strike="noStrike" dirty="0">
                          <a:solidFill>
                            <a:srgbClr val="000000"/>
                          </a:solidFill>
                          <a:effectLst/>
                          <a:latin typeface="Calibri"/>
                        </a:rPr>
                        <a:t>Map information is drawn from the information already in DARS.  The actual look and content of the maps is flexible and will be determined by the campus</a:t>
                      </a:r>
                    </a:p>
                  </a:txBody>
                  <a:tcPr marL="9525" marR="9525" marT="9525" marB="0"/>
                </a:tc>
              </a:tr>
              <a:tr h="641802">
                <a:tc>
                  <a:txBody>
                    <a:bodyPr/>
                    <a:lstStyle/>
                    <a:p>
                      <a:pPr algn="l" fontAlgn="t"/>
                      <a:r>
                        <a:rPr lang="en-US" sz="1400" b="0" i="0" u="none" strike="noStrike">
                          <a:solidFill>
                            <a:srgbClr val="000000"/>
                          </a:solidFill>
                          <a:effectLst/>
                          <a:latin typeface="Calibri"/>
                        </a:rPr>
                        <a:t>Can roadmaps be built using requirements instead of courses?</a:t>
                      </a:r>
                    </a:p>
                  </a:txBody>
                  <a:tcPr marL="9525" marR="9525" marT="9525" marB="0"/>
                </a:tc>
                <a:tc>
                  <a:txBody>
                    <a:bodyPr/>
                    <a:lstStyle/>
                    <a:p>
                      <a:pPr algn="l" fontAlgn="t"/>
                      <a:r>
                        <a:rPr lang="en-US" sz="1400" b="0" i="0" u="none" strike="noStrike" dirty="0">
                          <a:solidFill>
                            <a:srgbClr val="000000"/>
                          </a:solidFill>
                          <a:effectLst/>
                          <a:latin typeface="Calibri"/>
                        </a:rPr>
                        <a:t>No. </a:t>
                      </a:r>
                      <a:r>
                        <a:rPr lang="en-US" sz="1400" b="0" i="0" u="none" strike="noStrike" dirty="0" err="1" smtClean="0">
                          <a:solidFill>
                            <a:srgbClr val="000000"/>
                          </a:solidFill>
                          <a:effectLst/>
                          <a:latin typeface="Calibri"/>
                        </a:rPr>
                        <a:t>u.direct</a:t>
                      </a:r>
                      <a:r>
                        <a:rPr lang="en-US" sz="1400" b="0" i="0" u="none" strike="noStrike" dirty="0" smtClean="0">
                          <a:solidFill>
                            <a:srgbClr val="000000"/>
                          </a:solidFill>
                          <a:effectLst/>
                          <a:latin typeface="Calibri"/>
                        </a:rPr>
                        <a:t> requires </a:t>
                      </a:r>
                      <a:r>
                        <a:rPr lang="en-US" sz="1400" b="0" i="0" u="none" strike="noStrike" dirty="0">
                          <a:solidFill>
                            <a:srgbClr val="000000"/>
                          </a:solidFill>
                          <a:effectLst/>
                          <a:latin typeface="Calibri"/>
                        </a:rPr>
                        <a:t>that students build their plan from courses to allow for the collection of aggregate course data.</a:t>
                      </a:r>
                    </a:p>
                  </a:txBody>
                  <a:tcPr marL="9525" marR="9525" marT="9525" marB="0"/>
                </a:tc>
              </a:tr>
              <a:tr h="707928">
                <a:tc>
                  <a:txBody>
                    <a:bodyPr/>
                    <a:lstStyle/>
                    <a:p>
                      <a:pPr algn="l" fontAlgn="t"/>
                      <a:r>
                        <a:rPr lang="en-US" sz="1400" b="0" i="0" u="none" strike="noStrike" dirty="0" smtClean="0">
                          <a:solidFill>
                            <a:srgbClr val="000000"/>
                          </a:solidFill>
                          <a:effectLst/>
                          <a:latin typeface="Calibri"/>
                        </a:rPr>
                        <a:t>How much</a:t>
                      </a:r>
                      <a:r>
                        <a:rPr lang="en-US" sz="1400" b="0" i="0" u="none" strike="noStrike" baseline="0" dirty="0" smtClean="0">
                          <a:solidFill>
                            <a:srgbClr val="000000"/>
                          </a:solidFill>
                          <a:effectLst/>
                          <a:latin typeface="Calibri"/>
                        </a:rPr>
                        <a:t> does </a:t>
                      </a:r>
                      <a:r>
                        <a:rPr lang="en-US" sz="1400" b="0" i="0" u="none" strike="noStrike" baseline="0" dirty="0" err="1" smtClean="0">
                          <a:solidFill>
                            <a:srgbClr val="000000"/>
                          </a:solidFill>
                          <a:effectLst/>
                          <a:latin typeface="Calibri"/>
                        </a:rPr>
                        <a:t>u.direct</a:t>
                      </a:r>
                      <a:r>
                        <a:rPr lang="en-US" sz="1400" b="0" i="0" u="none" strike="noStrike" baseline="0" dirty="0" smtClean="0">
                          <a:solidFill>
                            <a:srgbClr val="000000"/>
                          </a:solidFill>
                          <a:effectLst/>
                          <a:latin typeface="Calibri"/>
                        </a:rPr>
                        <a:t> cost</a:t>
                      </a:r>
                      <a:endParaRPr lang="en-US" sz="1400" b="0" i="0" u="none" strike="noStrike" dirty="0">
                        <a:solidFill>
                          <a:srgbClr val="000000"/>
                        </a:solidFill>
                        <a:effectLst/>
                        <a:latin typeface="Calibri"/>
                      </a:endParaRPr>
                    </a:p>
                  </a:txBody>
                  <a:tcPr marL="9525" marR="9525" marT="9525" marB="0"/>
                </a:tc>
                <a:tc>
                  <a:txBody>
                    <a:bodyPr/>
                    <a:lstStyle/>
                    <a:p>
                      <a:pPr algn="l" fontAlgn="t"/>
                      <a:r>
                        <a:rPr lang="en-US" sz="1400" b="0" i="0" u="none" strike="noStrike" dirty="0" smtClean="0">
                          <a:solidFill>
                            <a:srgbClr val="000000"/>
                          </a:solidFill>
                          <a:effectLst/>
                          <a:latin typeface="Calibri"/>
                        </a:rPr>
                        <a:t>There is a Chancellor’s office grant</a:t>
                      </a:r>
                      <a:r>
                        <a:rPr lang="en-US" sz="1400" b="0" i="0" u="none" strike="noStrike" baseline="0" dirty="0" smtClean="0">
                          <a:solidFill>
                            <a:srgbClr val="000000"/>
                          </a:solidFill>
                          <a:effectLst/>
                          <a:latin typeface="Calibri"/>
                        </a:rPr>
                        <a:t> for implementation and initial licensing (~$56k). After that, HSU will pay for annual software maintenance ($6k per year). Future license costs may be HSU responsibility depending on scope of contract and future services (~ $30k). If </a:t>
                      </a:r>
                      <a:r>
                        <a:rPr lang="en-US" sz="1400" b="0" i="0" u="none" strike="noStrike" baseline="0" dirty="0" err="1" smtClean="0">
                          <a:solidFill>
                            <a:srgbClr val="000000"/>
                          </a:solidFill>
                          <a:effectLst/>
                          <a:latin typeface="Calibri"/>
                        </a:rPr>
                        <a:t>u.direct</a:t>
                      </a:r>
                      <a:r>
                        <a:rPr lang="en-US" sz="1400" b="0" i="0" u="none" strike="noStrike" baseline="0" dirty="0" smtClean="0">
                          <a:solidFill>
                            <a:srgbClr val="000000"/>
                          </a:solidFill>
                          <a:effectLst/>
                          <a:latin typeface="Calibri"/>
                        </a:rPr>
                        <a:t> replaces college scheduler tool, will net $10k in maintenance savings per year.</a:t>
                      </a:r>
                      <a:endParaRPr lang="en-US" sz="1400" b="0" i="0" u="none" strike="noStrike" dirty="0">
                        <a:solidFill>
                          <a:srgbClr val="000000"/>
                        </a:solidFill>
                        <a:effectLst/>
                        <a:latin typeface="Calibri"/>
                      </a:endParaRPr>
                    </a:p>
                  </a:txBody>
                  <a:tcPr marL="9525" marR="9525" marT="9525" marB="0"/>
                </a:tc>
              </a:tr>
            </a:tbl>
          </a:graphicData>
        </a:graphic>
      </p:graphicFrame>
    </p:spTree>
    <p:extLst>
      <p:ext uri="{BB962C8B-B14F-4D97-AF65-F5344CB8AC3E}">
        <p14:creationId xmlns:p14="http://schemas.microsoft.com/office/powerpoint/2010/main" val="3668095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Need Your Input</a:t>
            </a:r>
            <a:endParaRPr lang="en-US" dirty="0"/>
          </a:p>
        </p:txBody>
      </p:sp>
      <p:sp>
        <p:nvSpPr>
          <p:cNvPr id="3" name="Content Placeholder 2"/>
          <p:cNvSpPr>
            <a:spLocks noGrp="1"/>
          </p:cNvSpPr>
          <p:nvPr>
            <p:ph sz="quarter" idx="1"/>
          </p:nvPr>
        </p:nvSpPr>
        <p:spPr/>
        <p:txBody>
          <a:bodyPr>
            <a:normAutofit/>
          </a:bodyPr>
          <a:lstStyle/>
          <a:p>
            <a:r>
              <a:rPr lang="en-US" sz="3800" dirty="0" smtClean="0"/>
              <a:t>What do you think?</a:t>
            </a:r>
          </a:p>
          <a:p>
            <a:pPr marL="0" indent="0">
              <a:buNone/>
            </a:pPr>
            <a:endParaRPr lang="en-US" sz="3800" dirty="0" smtClean="0"/>
          </a:p>
          <a:p>
            <a:r>
              <a:rPr lang="en-US" sz="3800" dirty="0" smtClean="0"/>
              <a:t>What questions do you have?</a:t>
            </a:r>
            <a:endParaRPr lang="en-US" sz="3800" dirty="0"/>
          </a:p>
        </p:txBody>
      </p:sp>
    </p:spTree>
    <p:extLst>
      <p:ext uri="{BB962C8B-B14F-4D97-AF65-F5344CB8AC3E}">
        <p14:creationId xmlns:p14="http://schemas.microsoft.com/office/powerpoint/2010/main" val="2831379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udirect</a:t>
            </a:r>
            <a:r>
              <a:rPr lang="en-US" dirty="0" smtClean="0"/>
              <a:t>?</a:t>
            </a:r>
            <a:endParaRPr lang="en-US" dirty="0"/>
          </a:p>
        </p:txBody>
      </p:sp>
      <p:sp>
        <p:nvSpPr>
          <p:cNvPr id="5" name="Content Placeholder 4"/>
          <p:cNvSpPr>
            <a:spLocks noGrp="1"/>
          </p:cNvSpPr>
          <p:nvPr>
            <p:ph sz="quarter" idx="1"/>
          </p:nvPr>
        </p:nvSpPr>
        <p:spPr>
          <a:xfrm>
            <a:off x="228600" y="1600200"/>
            <a:ext cx="8537448" cy="4876800"/>
          </a:xfrm>
        </p:spPr>
        <p:txBody>
          <a:bodyPr>
            <a:normAutofit fontScale="92500" lnSpcReduction="20000"/>
          </a:bodyPr>
          <a:lstStyle/>
          <a:p>
            <a:r>
              <a:rPr lang="en-US" dirty="0" err="1"/>
              <a:t>u.direct</a:t>
            </a:r>
            <a:r>
              <a:rPr lang="en-US" dirty="0"/>
              <a:t> provides degree roadmaps that define a clear and timely path to graduation for every program of study. </a:t>
            </a:r>
            <a:r>
              <a:rPr lang="en-US" dirty="0" smtClean="0"/>
              <a:t>In </a:t>
            </a:r>
            <a:r>
              <a:rPr lang="en-US" dirty="0"/>
              <a:t>consultation with advisors, students can use these roadmaps to build their own academic plans, helping them to stay on track to meet their educational goals. These roadmaps link curricula, course offerings, program requirements, pre-requisites, and course sequencing into a term-by-term plan. This approach ensures that students know to take the right course, in the right sequence, at the right time, for the right purpose—which saves them time and money. The creation of the term-by-term plans will also provide departments with the aggregate data needed for course demand and scheduling.</a:t>
            </a:r>
          </a:p>
          <a:p>
            <a:endParaRPr lang="en-US" dirty="0"/>
          </a:p>
        </p:txBody>
      </p:sp>
    </p:spTree>
    <p:extLst>
      <p:ext uri="{BB962C8B-B14F-4D97-AF65-F5344CB8AC3E}">
        <p14:creationId xmlns:p14="http://schemas.microsoft.com/office/powerpoint/2010/main" val="843460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Build Academic Plans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2600"/>
            <a:ext cx="8382000" cy="4582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4357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Access Detailed Course Information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81200"/>
            <a:ext cx="5476569" cy="41266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4269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a:t>
            </a:r>
            <a:r>
              <a:rPr lang="en-US" dirty="0" smtClean="0"/>
              <a:t>arnings for Pre-</a:t>
            </a:r>
            <a:r>
              <a:rPr lang="en-US" dirty="0" err="1" smtClean="0"/>
              <a:t>reqs</a:t>
            </a:r>
            <a:r>
              <a:rPr lang="en-US" dirty="0" smtClean="0"/>
              <a:t> / Availability</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5009535" cy="2133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599" y="4191000"/>
            <a:ext cx="4900961" cy="2057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6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Create a Schedule for Registration</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676400"/>
            <a:ext cx="4114800" cy="480689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166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Advisors Approve &amp; Comment</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057400"/>
            <a:ext cx="6705600" cy="217112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7826" y="3886200"/>
            <a:ext cx="5029200" cy="250433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5798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Plans Update as Students Progress</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828800"/>
            <a:ext cx="8738945" cy="395763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112342"/>
            <a:ext cx="3705225" cy="246697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2139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Roadmap Data Shows Course Demand</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7772400" cy="473266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775F55"/>
      </a:dk2>
      <a:lt2>
        <a:srgbClr val="EBDDC3"/>
      </a:lt2>
      <a:accent1>
        <a:srgbClr val="325628"/>
      </a:accent1>
      <a:accent2>
        <a:srgbClr val="DD8047"/>
      </a:accent2>
      <a:accent3>
        <a:srgbClr val="A5A5A5"/>
      </a:accent3>
      <a:accent4>
        <a:srgbClr val="D8B25C"/>
      </a:accent4>
      <a:accent5>
        <a:srgbClr val="548BB7"/>
      </a:accent5>
      <a:accent6>
        <a:srgbClr val="A17B35"/>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16384</TotalTime>
  <Words>1079</Words>
  <Application>Microsoft Office PowerPoint</Application>
  <PresentationFormat>On-screen Show (4:3)</PresentationFormat>
  <Paragraphs>95</Paragraphs>
  <Slides>16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Tw Cen MT</vt:lpstr>
      <vt:lpstr>Wingdings</vt:lpstr>
      <vt:lpstr>Wingdings 2</vt:lpstr>
      <vt:lpstr>Median</vt:lpstr>
      <vt:lpstr>udirect</vt:lpstr>
      <vt:lpstr>What is udirect?</vt:lpstr>
      <vt:lpstr>Students Build Academic Plans</vt:lpstr>
      <vt:lpstr>Access Detailed Course Information</vt:lpstr>
      <vt:lpstr>Warnings for Pre-reqs / Availability</vt:lpstr>
      <vt:lpstr>Create a Schedule for Registration</vt:lpstr>
      <vt:lpstr>Advisors Approve &amp; Comment</vt:lpstr>
      <vt:lpstr>Plans Update as Students Progress</vt:lpstr>
      <vt:lpstr>Roadmap Data Shows Course Demand</vt:lpstr>
      <vt:lpstr>We have…</vt:lpstr>
      <vt:lpstr>Evaluation Committee</vt:lpstr>
      <vt:lpstr>Frequently Asked Questions…</vt:lpstr>
      <vt:lpstr>Frequently Asked Questions…</vt:lpstr>
      <vt:lpstr>Frequently Asked Questions…</vt:lpstr>
      <vt:lpstr>Frequently Asked Questions…</vt:lpstr>
      <vt:lpstr>We Need Your Input</vt:lpstr>
    </vt:vector>
  </TitlesOfParts>
  <Company>Humbold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jss11</dc:creator>
  <cp:lastModifiedBy>Paula J. Petersen</cp:lastModifiedBy>
  <cp:revision>82</cp:revision>
  <cp:lastPrinted>2015-06-08T15:01:15Z</cp:lastPrinted>
  <dcterms:created xsi:type="dcterms:W3CDTF">2014-08-22T16:56:26Z</dcterms:created>
  <dcterms:modified xsi:type="dcterms:W3CDTF">2015-08-24T16:42:49Z</dcterms:modified>
</cp:coreProperties>
</file>