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68" r:id="rId4"/>
    <p:sldId id="299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85" r:id="rId13"/>
    <p:sldId id="273" r:id="rId14"/>
    <p:sldId id="297" r:id="rId15"/>
    <p:sldId id="294" r:id="rId16"/>
    <p:sldId id="298" r:id="rId17"/>
    <p:sldId id="272" r:id="rId18"/>
    <p:sldId id="295" r:id="rId19"/>
    <p:sldId id="274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>
        <p:scale>
          <a:sx n="110" d="100"/>
          <a:sy n="110" d="100"/>
        </p:scale>
        <p:origin x="-36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paa-trinity\vpaa\BGT\Dept\2014-15\_URPC\2013-11-15\Drafts\Multi-Year%20Revenue%20Repor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paa-trinity\vpaa\BGT\Dept\2014-15\_URPC\2014-1-24\Revenue%20Report%20-%20Q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paa-trinity\vpaa\BGT\Dept\2014-15\_URPC\2014-1-24\Revenue%20Report%20-%20Q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vpaa-trinity\vpaa\BGT\Dept\2014-15\_URPC\2014-1-24\Multi-Year%20Expenditure%20Report%20Q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vpaa-trinity\vpaa\BGT\Dept\2014-15\_URPC\2014-1-24\Multi-Year%20Expenditure%20Report%20Q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vpaa-trinity\vpaa\BGT\Dept\2014-15\_URPC\2014-1-24\Multi-Year%20Expenditure%20Report%20Q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vpaa-trinity\vpaa\BGT\Dept\2014-15\_URPC\2014-1-24\Multi-Year%20Expenditure%20Report%20Q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Headcount and FTE Trends</a:t>
            </a:r>
          </a:p>
        </c:rich>
      </c:tx>
      <c:layout>
        <c:manualLayout>
          <c:xMode val="edge"/>
          <c:yMode val="edge"/>
          <c:x val="0.35403969956945908"/>
          <c:y val="2.150537634408602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HC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06/07</c:v>
                </c:pt>
                <c:pt idx="1">
                  <c:v>07/08</c:v>
                </c:pt>
                <c:pt idx="2">
                  <c:v>08/09</c:v>
                </c:pt>
                <c:pt idx="3">
                  <c:v>09/10</c:v>
                </c:pt>
                <c:pt idx="4">
                  <c:v>10/11</c:v>
                </c:pt>
                <c:pt idx="5">
                  <c:v>11/12</c:v>
                </c:pt>
                <c:pt idx="6">
                  <c:v>12/13</c:v>
                </c:pt>
                <c:pt idx="7">
                  <c:v>13/14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7434</c:v>
                </c:pt>
                <c:pt idx="1">
                  <c:v>7772</c:v>
                </c:pt>
                <c:pt idx="2">
                  <c:v>7800</c:v>
                </c:pt>
                <c:pt idx="3">
                  <c:v>7864</c:v>
                </c:pt>
                <c:pt idx="4">
                  <c:v>7843</c:v>
                </c:pt>
                <c:pt idx="5">
                  <c:v>7982</c:v>
                </c:pt>
                <c:pt idx="6">
                  <c:v>8059</c:v>
                </c:pt>
                <c:pt idx="7">
                  <c:v>8231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FTE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06/07</c:v>
                </c:pt>
                <c:pt idx="1">
                  <c:v>07/08</c:v>
                </c:pt>
                <c:pt idx="2">
                  <c:v>08/09</c:v>
                </c:pt>
                <c:pt idx="3">
                  <c:v>09/10</c:v>
                </c:pt>
                <c:pt idx="4">
                  <c:v>10/11</c:v>
                </c:pt>
                <c:pt idx="5">
                  <c:v>11/12</c:v>
                </c:pt>
                <c:pt idx="6">
                  <c:v>12/13</c:v>
                </c:pt>
                <c:pt idx="7">
                  <c:v>13/14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6876</c:v>
                </c:pt>
                <c:pt idx="1">
                  <c:v>7189</c:v>
                </c:pt>
                <c:pt idx="2">
                  <c:v>7223</c:v>
                </c:pt>
                <c:pt idx="3">
                  <c:v>7378</c:v>
                </c:pt>
                <c:pt idx="4">
                  <c:v>7277</c:v>
                </c:pt>
                <c:pt idx="5">
                  <c:v>7542</c:v>
                </c:pt>
                <c:pt idx="6">
                  <c:v>7558</c:v>
                </c:pt>
                <c:pt idx="7">
                  <c:v>7708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Spring HC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06/07</c:v>
                </c:pt>
                <c:pt idx="1">
                  <c:v>07/08</c:v>
                </c:pt>
                <c:pt idx="2">
                  <c:v>08/09</c:v>
                </c:pt>
                <c:pt idx="3">
                  <c:v>09/10</c:v>
                </c:pt>
                <c:pt idx="4">
                  <c:v>10/11</c:v>
                </c:pt>
                <c:pt idx="5">
                  <c:v>11/12</c:v>
                </c:pt>
                <c:pt idx="6">
                  <c:v>12/13</c:v>
                </c:pt>
                <c:pt idx="7">
                  <c:v>13/14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7146</c:v>
                </c:pt>
                <c:pt idx="1">
                  <c:v>7478</c:v>
                </c:pt>
                <c:pt idx="2">
                  <c:v>7521</c:v>
                </c:pt>
                <c:pt idx="3">
                  <c:v>7275</c:v>
                </c:pt>
                <c:pt idx="4">
                  <c:v>7442</c:v>
                </c:pt>
                <c:pt idx="5">
                  <c:v>7549</c:v>
                </c:pt>
                <c:pt idx="6">
                  <c:v>7513</c:v>
                </c:pt>
                <c:pt idx="7">
                  <c:v>7819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Spring FTE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06/07</c:v>
                </c:pt>
                <c:pt idx="1">
                  <c:v>07/08</c:v>
                </c:pt>
                <c:pt idx="2">
                  <c:v>08/09</c:v>
                </c:pt>
                <c:pt idx="3">
                  <c:v>09/10</c:v>
                </c:pt>
                <c:pt idx="4">
                  <c:v>10/11</c:v>
                </c:pt>
                <c:pt idx="5">
                  <c:v>11/12</c:v>
                </c:pt>
                <c:pt idx="6">
                  <c:v>12/13</c:v>
                </c:pt>
                <c:pt idx="7">
                  <c:v>13/14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6719</c:v>
                </c:pt>
                <c:pt idx="1">
                  <c:v>6909</c:v>
                </c:pt>
                <c:pt idx="2">
                  <c:v>7034</c:v>
                </c:pt>
                <c:pt idx="3">
                  <c:v>7029</c:v>
                </c:pt>
                <c:pt idx="4">
                  <c:v>7150</c:v>
                </c:pt>
                <c:pt idx="5">
                  <c:v>7240</c:v>
                </c:pt>
                <c:pt idx="6">
                  <c:v>7123</c:v>
                </c:pt>
                <c:pt idx="7">
                  <c:v>7387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048896"/>
        <c:axId val="80050816"/>
      </c:barChart>
      <c:catAx>
        <c:axId val="80048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Academic</a:t>
                </a:r>
                <a:r>
                  <a:rPr lang="en-US" baseline="0"/>
                  <a:t> Year</a:t>
                </a:r>
                <a:endParaRPr lang="en-US"/>
              </a:p>
            </c:rich>
          </c:tx>
          <c:layout/>
          <c:overlay val="0"/>
        </c:title>
        <c:majorTickMark val="none"/>
        <c:minorTickMark val="none"/>
        <c:tickLblPos val="nextTo"/>
        <c:crossAx val="80050816"/>
        <c:crosses val="autoZero"/>
        <c:auto val="1"/>
        <c:lblAlgn val="ctr"/>
        <c:lblOffset val="100"/>
        <c:noMultiLvlLbl val="0"/>
      </c:catAx>
      <c:valAx>
        <c:axId val="80050816"/>
        <c:scaling>
          <c:orientation val="minMax"/>
          <c:min val="6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048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 smtClean="0">
                <a:effectLst/>
              </a:rPr>
              <a:t>Total Revenue</a:t>
            </a:r>
            <a:endParaRPr lang="en-US" sz="2000" dirty="0" smtClean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'Multi-Year Q2'!$B$28</c:f>
              <c:strCache>
                <c:ptCount val="1"/>
                <c:pt idx="0">
                  <c:v>Actuals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&quot;$&quot;#,##0.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'Multi-Year Q2'!$C$27:$F$27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'Multi-Year Q2'!$C$28:$F$28</c:f>
              <c:numCache>
                <c:formatCode>_(* #,##0_);_(* \(#,##0\);_(* "-"??_);_(@_)</c:formatCode>
                <c:ptCount val="4"/>
                <c:pt idx="0">
                  <c:v>66325707.689999998</c:v>
                </c:pt>
                <c:pt idx="1">
                  <c:v>73854118.059999898</c:v>
                </c:pt>
                <c:pt idx="2">
                  <c:v>80659187.620000005</c:v>
                </c:pt>
                <c:pt idx="3">
                  <c:v>83183186.030000001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920640"/>
        <c:axId val="89922176"/>
      </c:barChart>
      <c:catAx>
        <c:axId val="89920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9922176"/>
        <c:crosses val="autoZero"/>
        <c:auto val="1"/>
        <c:lblAlgn val="ctr"/>
        <c:lblOffset val="100"/>
        <c:noMultiLvlLbl val="0"/>
      </c:catAx>
      <c:valAx>
        <c:axId val="89922176"/>
        <c:scaling>
          <c:orientation val="minMax"/>
          <c:max val="90000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992064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8127283058689828E-2"/>
                <c:y val="0.41495158627013579"/>
              </c:manualLayout>
            </c:layout>
            <c:tx>
              <c:rich>
                <a:bodyPr/>
                <a:lstStyle/>
                <a:p>
                  <a:pPr>
                    <a:defRPr sz="1400"/>
                  </a:pPr>
                  <a:r>
                    <a:rPr lang="en-US" dirty="0" smtClean="0"/>
                    <a:t>Millions ($)</a:t>
                  </a:r>
                  <a:endParaRPr lang="en-US" dirty="0"/>
                </a:p>
              </c:rich>
            </c:tx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/>
            </a:pPr>
            <a:r>
              <a:rPr lang="en-US" sz="2000" b="1" i="0" baseline="0" dirty="0" smtClean="0">
                <a:effectLst/>
              </a:rPr>
              <a:t>Tuition Revenue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'Multi-Year Q2'!$B$32</c:f>
              <c:strCache>
                <c:ptCount val="1"/>
                <c:pt idx="0">
                  <c:v>State Tuition Fee</c:v>
                </c:pt>
              </c:strCache>
            </c:strRef>
          </c:tx>
          <c:invertIfNegative val="0"/>
          <c:dLbls>
            <c:numFmt formatCode="&quot;$&quot;#,##0.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'Multi-Year Q2'!$C$27:$F$27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'Multi-Year Q2'!$C$32:$F$32</c:f>
              <c:numCache>
                <c:formatCode>_(* #,##0_);_(* \(#,##0\);_(* "-"??_);_(@_)</c:formatCode>
                <c:ptCount val="4"/>
                <c:pt idx="0">
                  <c:v>32258705.739999998</c:v>
                </c:pt>
                <c:pt idx="1">
                  <c:v>41713224.009999998</c:v>
                </c:pt>
                <c:pt idx="2">
                  <c:v>42511467.729999997</c:v>
                </c:pt>
                <c:pt idx="3">
                  <c:v>42885866.129999898</c:v>
                </c:pt>
              </c:numCache>
            </c:numRef>
          </c:val>
        </c:ser>
        <c:ser>
          <c:idx val="1"/>
          <c:order val="1"/>
          <c:tx>
            <c:strRef>
              <c:f>'Multi-Year Q2'!$B$33</c:f>
              <c:strCache>
                <c:ptCount val="1"/>
                <c:pt idx="0">
                  <c:v>Non-Resident</c:v>
                </c:pt>
              </c:strCache>
            </c:strRef>
          </c:tx>
          <c:invertIfNegative val="0"/>
          <c:dLbls>
            <c:numFmt formatCode="&quot;$&quot;#,##0.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'Multi-Year Q2'!$C$27:$F$27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'Multi-Year Q2'!$C$33:$F$33</c:f>
              <c:numCache>
                <c:formatCode>_(* #,##0_);_(* \(#,##0\);_(* "-"??_);_(@_)</c:formatCode>
                <c:ptCount val="4"/>
                <c:pt idx="0">
                  <c:v>2173417.56</c:v>
                </c:pt>
                <c:pt idx="1">
                  <c:v>1996368.75</c:v>
                </c:pt>
                <c:pt idx="2">
                  <c:v>2017935.71</c:v>
                </c:pt>
                <c:pt idx="3">
                  <c:v>1779206.63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89953408"/>
        <c:axId val="89954944"/>
      </c:barChart>
      <c:catAx>
        <c:axId val="89953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9954944"/>
        <c:crosses val="autoZero"/>
        <c:auto val="1"/>
        <c:lblAlgn val="ctr"/>
        <c:lblOffset val="100"/>
        <c:noMultiLvlLbl val="0"/>
      </c:catAx>
      <c:valAx>
        <c:axId val="8995494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995340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5000086909666094E-2"/>
                <c:y val="0.41230601730339261"/>
              </c:manualLayout>
            </c:layout>
            <c:tx>
              <c:rich>
                <a:bodyPr/>
                <a:lstStyle/>
                <a:p>
                  <a:pPr>
                    <a:defRPr sz="1400"/>
                  </a:pPr>
                  <a:r>
                    <a:rPr lang="en-US" dirty="0" smtClean="0"/>
                    <a:t>Millions ($)</a:t>
                  </a:r>
                  <a:endParaRPr lang="en-US" dirty="0"/>
                </a:p>
              </c:rich>
            </c:tx>
          </c:dispUnitsLbl>
        </c:dispUnits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/>
            </a:pPr>
            <a:r>
              <a:rPr lang="en-US" sz="2000" b="1" i="0" baseline="0" dirty="0" smtClean="0">
                <a:effectLst/>
              </a:rPr>
              <a:t>State Appropriation  </a:t>
            </a:r>
            <a:endParaRPr lang="en-US" sz="2000" b="1" dirty="0">
              <a:effectLst/>
            </a:endParaRPr>
          </a:p>
        </c:rich>
      </c:tx>
      <c:layout>
        <c:manualLayout>
          <c:xMode val="edge"/>
          <c:yMode val="edge"/>
          <c:x val="0.2748894348894349"/>
          <c:y val="1.56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949709300521833"/>
          <c:y val="0.16564990010577038"/>
          <c:w val="0.76816266517053922"/>
          <c:h val="0.752612983923884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'Multi-Year Q2'!$B$31</c:f>
              <c:strCache>
                <c:ptCount val="1"/>
                <c:pt idx="0">
                  <c:v>State Approp</c:v>
                </c:pt>
              </c:strCache>
            </c:strRef>
          </c:tx>
          <c:invertIfNegative val="0"/>
          <c:dLbls>
            <c:numFmt formatCode="&quot;$&quot;#,##0.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'Multi-Year Q2'!$C$27:$F$27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'Multi-Year Q2'!$C$31:$F$31</c:f>
              <c:numCache>
                <c:formatCode>_(* #,##0_);_(* \(#,##0\);_(* "-"??_);_(@_)</c:formatCode>
                <c:ptCount val="4"/>
                <c:pt idx="0">
                  <c:v>26908000</c:v>
                </c:pt>
                <c:pt idx="1">
                  <c:v>25482000</c:v>
                </c:pt>
                <c:pt idx="2">
                  <c:v>31200000</c:v>
                </c:pt>
                <c:pt idx="3">
                  <c:v>32703474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968000"/>
        <c:axId val="90006656"/>
      </c:barChart>
      <c:catAx>
        <c:axId val="89968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0006656"/>
        <c:crosses val="autoZero"/>
        <c:auto val="1"/>
        <c:lblAlgn val="ctr"/>
        <c:lblOffset val="100"/>
        <c:noMultiLvlLbl val="0"/>
      </c:catAx>
      <c:valAx>
        <c:axId val="90006656"/>
        <c:scaling>
          <c:orientation val="minMax"/>
          <c:max val="50000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996800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5000086909666094E-2"/>
                <c:y val="0.41230601730339261"/>
              </c:manualLayout>
            </c:layout>
            <c:tx>
              <c:rich>
                <a:bodyPr/>
                <a:lstStyle/>
                <a:p>
                  <a:pPr>
                    <a:defRPr sz="1400"/>
                  </a:pPr>
                  <a:r>
                    <a:rPr lang="en-US" dirty="0" smtClean="0"/>
                    <a:t>Millions ($)</a:t>
                  </a:r>
                  <a:endParaRPr lang="en-US" dirty="0"/>
                </a:p>
              </c:rich>
            </c:tx>
          </c:dispUnitsLbl>
        </c:dispUnits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/>
            </a:pPr>
            <a:r>
              <a:rPr lang="en-US" sz="2000" b="1" baseline="0" dirty="0" smtClean="0"/>
              <a:t>Total Expenditures</a:t>
            </a:r>
            <a:endParaRPr lang="en-US" sz="2000" b="1" dirty="0"/>
          </a:p>
        </c:rich>
      </c:tx>
      <c:layout>
        <c:manualLayout>
          <c:xMode val="edge"/>
          <c:yMode val="edge"/>
          <c:x val="0.37670791151106114"/>
          <c:y val="3.040169361141906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'Multi-Year Q1'!$C$39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2.62404555508377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&quot;$&quot;#,##0.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'Multi-Year Q1'!$D$34:$G$34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'Multi-Year Q1'!$D$39:$G$39</c:f>
              <c:numCache>
                <c:formatCode>#,##0.00;\(#,##0.00\)</c:formatCode>
                <c:ptCount val="4"/>
                <c:pt idx="0">
                  <c:v>53113109.749999881</c:v>
                </c:pt>
                <c:pt idx="1">
                  <c:v>58073427.750000201</c:v>
                </c:pt>
                <c:pt idx="2">
                  <c:v>59212055.720000297</c:v>
                </c:pt>
                <c:pt idx="3">
                  <c:v>60424612.340000898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36480"/>
        <c:axId val="90042368"/>
      </c:barChart>
      <c:catAx>
        <c:axId val="90036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042368"/>
        <c:crosses val="autoZero"/>
        <c:auto val="1"/>
        <c:lblAlgn val="ctr"/>
        <c:lblOffset val="100"/>
        <c:noMultiLvlLbl val="0"/>
      </c:catAx>
      <c:valAx>
        <c:axId val="9004236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03648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814814814814815E-2"/>
                <c:y val="0.4489955878802821"/>
              </c:manualLayout>
            </c:layout>
            <c:tx>
              <c:rich>
                <a:bodyPr/>
                <a:lstStyle/>
                <a:p>
                  <a:pPr>
                    <a:defRPr sz="1400"/>
                  </a:pPr>
                  <a:r>
                    <a:rPr lang="en-US" dirty="0" smtClean="0"/>
                    <a:t>Millions ($)</a:t>
                  </a:r>
                  <a:endParaRPr lang="en-US" dirty="0"/>
                </a:p>
              </c:rich>
            </c:tx>
          </c:dispUnitsLbl>
        </c:dispUnits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29427203411077"/>
          <c:y val="0.10878485892388451"/>
          <c:w val="0.7660964793193954"/>
          <c:h val="0.816738578273692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'Multi-Year Q1'!$C$35</c:f>
              <c:strCache>
                <c:ptCount val="1"/>
                <c:pt idx="0">
                  <c:v>Salaries</c:v>
                </c:pt>
              </c:strCache>
            </c:strRef>
          </c:tx>
          <c:invertIfNegative val="0"/>
          <c:dLbls>
            <c:numFmt formatCode="&quot;$&quot;#,##0.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'Multi-Year Q1'!$D$34:$G$34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'Multi-Year Q1'!$D$35:$G$35</c:f>
              <c:numCache>
                <c:formatCode>_(* #,##0_);_(* \(#,##0\);_(* "-"??_);_(@_)</c:formatCode>
                <c:ptCount val="4"/>
                <c:pt idx="0">
                  <c:v>27387453.799999997</c:v>
                </c:pt>
                <c:pt idx="1">
                  <c:v>28272881.09</c:v>
                </c:pt>
                <c:pt idx="2">
                  <c:v>28706055</c:v>
                </c:pt>
                <c:pt idx="3">
                  <c:v>29054109.530000001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0980352"/>
        <c:axId val="90983040"/>
      </c:barChart>
      <c:catAx>
        <c:axId val="90980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983040"/>
        <c:crosses val="autoZero"/>
        <c:auto val="1"/>
        <c:lblAlgn val="ctr"/>
        <c:lblOffset val="100"/>
        <c:noMultiLvlLbl val="0"/>
      </c:catAx>
      <c:valAx>
        <c:axId val="90983040"/>
        <c:scaling>
          <c:orientation val="minMax"/>
          <c:min val="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9803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9444444444444445E-2"/>
                <c:y val="0.47258129192184312"/>
              </c:manualLayout>
            </c:layout>
            <c:tx>
              <c:rich>
                <a:bodyPr/>
                <a:lstStyle/>
                <a:p>
                  <a:pPr>
                    <a:defRPr sz="1400"/>
                  </a:pPr>
                  <a:r>
                    <a:rPr lang="en-US" dirty="0" smtClean="0"/>
                    <a:t>Millions ($)</a:t>
                  </a:r>
                  <a:endParaRPr lang="en-US" dirty="0"/>
                </a:p>
              </c:rich>
            </c:tx>
          </c:dispUnitsLbl>
        </c:dispUnits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65560736946717"/>
          <c:y val="7.2451040839027495E-2"/>
          <c:w val="0.80129959483219937"/>
          <c:h val="0.821777083898995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'Multi-Year Q1'!$C$36</c:f>
              <c:strCache>
                <c:ptCount val="1"/>
                <c:pt idx="0">
                  <c:v>Benefits</c:v>
                </c:pt>
              </c:strCache>
            </c:strRef>
          </c:tx>
          <c:invertIfNegative val="0"/>
          <c:dLbls>
            <c:numFmt formatCode="&quot;$&quot;#,##0.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'Multi-Year Q1'!$D$34:$G$34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'Multi-Year Q1'!$D$36:$G$36</c:f>
              <c:numCache>
                <c:formatCode>_(* #,##0_);_(* \(#,##0\);_(* "-"??_);_(@_)</c:formatCode>
                <c:ptCount val="4"/>
                <c:pt idx="0">
                  <c:v>11423641.919999899</c:v>
                </c:pt>
                <c:pt idx="1">
                  <c:v>11677642.449999901</c:v>
                </c:pt>
                <c:pt idx="2">
                  <c:v>12571415.9</c:v>
                </c:pt>
                <c:pt idx="3">
                  <c:v>13547121.449999999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0990080"/>
        <c:axId val="91017600"/>
      </c:barChart>
      <c:catAx>
        <c:axId val="90990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1017600"/>
        <c:crosses val="autoZero"/>
        <c:auto val="1"/>
        <c:lblAlgn val="ctr"/>
        <c:lblOffset val="100"/>
        <c:noMultiLvlLbl val="0"/>
      </c:catAx>
      <c:valAx>
        <c:axId val="91017600"/>
        <c:scaling>
          <c:orientation val="minMax"/>
          <c:max val="35000000"/>
          <c:min val="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99008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620824096017124E-2"/>
                <c:y val="0.4643844929219913"/>
              </c:manualLayout>
            </c:layout>
            <c:tx>
              <c:rich>
                <a:bodyPr/>
                <a:lstStyle/>
                <a:p>
                  <a:pPr>
                    <a:defRPr sz="1400"/>
                  </a:pPr>
                  <a:r>
                    <a:rPr lang="en-US" dirty="0" smtClean="0"/>
                    <a:t>Millions ($)</a:t>
                  </a:r>
                  <a:endParaRPr lang="en-US" dirty="0"/>
                </a:p>
              </c:rich>
            </c:tx>
          </c:dispUnitsLbl>
        </c:dispUnits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19130391719902"/>
          <c:y val="3.1034846972069888E-2"/>
          <c:w val="0.79064923488337557"/>
          <c:h val="0.88166240827669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'Multi-Year Q1'!$C$37</c:f>
              <c:strCache>
                <c:ptCount val="1"/>
                <c:pt idx="0">
                  <c:v>Financial Aid</c:v>
                </c:pt>
              </c:strCache>
            </c:strRef>
          </c:tx>
          <c:invertIfNegative val="0"/>
          <c:dLbls>
            <c:numFmt formatCode="&quot;$&quot;#,##0.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'Multi-Year Q1'!$D$34:$G$34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'Multi-Year Q1'!$D$37:$G$37</c:f>
              <c:numCache>
                <c:formatCode>_(* #,##0_);_(* \(#,##0\);_(* "-"??_);_(@_)</c:formatCode>
                <c:ptCount val="4"/>
                <c:pt idx="0">
                  <c:v>5945178</c:v>
                </c:pt>
                <c:pt idx="1">
                  <c:v>7686773</c:v>
                </c:pt>
                <c:pt idx="2">
                  <c:v>7571932.7300000004</c:v>
                </c:pt>
                <c:pt idx="3">
                  <c:v>7023881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215552"/>
        <c:axId val="92217344"/>
      </c:barChart>
      <c:catAx>
        <c:axId val="92215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217344"/>
        <c:crosses val="autoZero"/>
        <c:auto val="1"/>
        <c:lblAlgn val="ctr"/>
        <c:lblOffset val="100"/>
        <c:noMultiLvlLbl val="0"/>
      </c:catAx>
      <c:valAx>
        <c:axId val="92217344"/>
        <c:scaling>
          <c:orientation val="minMax"/>
          <c:max val="1200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2155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9444444444444445E-2"/>
                <c:y val="0.47258129192184312"/>
              </c:manualLayout>
            </c:layout>
            <c:tx>
              <c:rich>
                <a:bodyPr/>
                <a:lstStyle/>
                <a:p>
                  <a:pPr>
                    <a:defRPr sz="1400"/>
                  </a:pPr>
                  <a:r>
                    <a:rPr lang="en-US" dirty="0" smtClean="0"/>
                    <a:t>Millions ($)</a:t>
                  </a:r>
                  <a:endParaRPr lang="en-US" dirty="0"/>
                </a:p>
              </c:rich>
            </c:tx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75721784776902"/>
          <c:y val="4.969371160791014E-2"/>
          <c:w val="0.78750468691413578"/>
          <c:h val="0.86344674331582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'Multi-Year Q1'!$C$38</c:f>
              <c:strCache>
                <c:ptCount val="1"/>
                <c:pt idx="0">
                  <c:v>Operating Expenses</c:v>
                </c:pt>
              </c:strCache>
            </c:strRef>
          </c:tx>
          <c:invertIfNegative val="0"/>
          <c:dLbls>
            <c:numFmt formatCode="&quot;$&quot;#,##0.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'Multi-Year Q1'!$D$34:$G$34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'Multi-Year Q1'!$D$38:$G$38</c:f>
              <c:numCache>
                <c:formatCode>_(* #,##0_);_(* \(#,##0\);_(* "-"??_);_(@_)</c:formatCode>
                <c:ptCount val="4"/>
                <c:pt idx="0">
                  <c:v>8356836.0299999891</c:v>
                </c:pt>
                <c:pt idx="1">
                  <c:v>10436131.2099999</c:v>
                </c:pt>
                <c:pt idx="2">
                  <c:v>10362652.09</c:v>
                </c:pt>
                <c:pt idx="3">
                  <c:v>10799500.359999901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2244608"/>
        <c:axId val="92251648"/>
      </c:barChart>
      <c:catAx>
        <c:axId val="92244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251648"/>
        <c:crosses val="autoZero"/>
        <c:auto val="1"/>
        <c:lblAlgn val="ctr"/>
        <c:lblOffset val="100"/>
        <c:noMultiLvlLbl val="0"/>
      </c:catAx>
      <c:valAx>
        <c:axId val="92251648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24460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8065209521223641E-2"/>
                <c:y val="0.47258121308304779"/>
              </c:manualLayout>
            </c:layout>
            <c:tx>
              <c:rich>
                <a:bodyPr/>
                <a:lstStyle/>
                <a:p>
                  <a:pPr>
                    <a:defRPr sz="1400"/>
                  </a:pPr>
                  <a:r>
                    <a:rPr lang="en-US" dirty="0" smtClean="0"/>
                    <a:t>Millions ($)</a:t>
                  </a:r>
                  <a:endParaRPr lang="en-US" dirty="0"/>
                </a:p>
              </c:rich>
            </c:tx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45BD7-D1B9-4D1E-9876-34AB05BA37AE}" type="doc">
      <dgm:prSet loTypeId="urn:microsoft.com/office/officeart/2011/layout/InterconnectedBlockProcess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27C81D9-191D-46D5-84D3-F13A3B863A40}">
      <dgm:prSet phldrT="[Text]" custT="1"/>
      <dgm:spPr>
        <a:xfrm>
          <a:off x="1022861" y="1546494"/>
          <a:ext cx="1022861" cy="405900"/>
        </a:xfr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1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Department Level  Resource Requests</a:t>
          </a:r>
        </a:p>
      </dgm:t>
    </dgm:pt>
    <dgm:pt modelId="{2BFF6676-EE23-4A26-B1E8-F0D6830B5D13}" type="parTrans" cxnId="{2B7B9BFF-3FFA-49E3-9E94-D9E71DFE92D4}">
      <dgm:prSet/>
      <dgm:spPr/>
      <dgm:t>
        <a:bodyPr/>
        <a:lstStyle/>
        <a:p>
          <a:endParaRPr lang="en-US" sz="1400"/>
        </a:p>
      </dgm:t>
    </dgm:pt>
    <dgm:pt modelId="{32D06061-A95E-4374-A446-FA7CD9E7CD38}" type="sibTrans" cxnId="{2B7B9BFF-3FFA-49E3-9E94-D9E71DFE92D4}">
      <dgm:prSet/>
      <dgm:spPr/>
      <dgm:t>
        <a:bodyPr/>
        <a:lstStyle/>
        <a:p>
          <a:endParaRPr lang="en-US" sz="1400"/>
        </a:p>
      </dgm:t>
    </dgm:pt>
    <dgm:pt modelId="{CBB1B609-E7BA-4A8D-832E-6C810FAB2AE3}">
      <dgm:prSet custT="1"/>
      <dgm:spPr>
        <a:xfrm>
          <a:off x="2045722" y="1467912"/>
          <a:ext cx="1022861" cy="487080"/>
        </a:xfr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1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MBU Level                   Review and Approval</a:t>
          </a:r>
          <a:endParaRPr lang="en-US" sz="1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DBBEEE4-1E7D-4D46-8E83-6383AC331ED7}" type="parTrans" cxnId="{668709BB-4304-4695-A3DB-138783580882}">
      <dgm:prSet/>
      <dgm:spPr/>
      <dgm:t>
        <a:bodyPr/>
        <a:lstStyle/>
        <a:p>
          <a:endParaRPr lang="en-US" sz="1400"/>
        </a:p>
      </dgm:t>
    </dgm:pt>
    <dgm:pt modelId="{FEF4D41D-0C8C-4731-8EC8-EAB12001408B}" type="sibTrans" cxnId="{668709BB-4304-4695-A3DB-138783580882}">
      <dgm:prSet/>
      <dgm:spPr/>
      <dgm:t>
        <a:bodyPr/>
        <a:lstStyle/>
        <a:p>
          <a:endParaRPr lang="en-US" sz="1400"/>
        </a:p>
      </dgm:t>
    </dgm:pt>
    <dgm:pt modelId="{244DCFA8-BF54-4DC7-A91C-9417A30F36CA}">
      <dgm:prSet custT="1"/>
      <dgm:spPr>
        <a:xfrm>
          <a:off x="3068583" y="1384134"/>
          <a:ext cx="1022861" cy="568260"/>
        </a:xfr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1400" b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Division Level              Review and Approval</a:t>
          </a:r>
        </a:p>
      </dgm:t>
    </dgm:pt>
    <dgm:pt modelId="{223B789E-FD52-4210-B06A-F06CAAAB77E1}" type="parTrans" cxnId="{461643E3-285D-4DE4-9D27-B4BE9080A12F}">
      <dgm:prSet/>
      <dgm:spPr/>
      <dgm:t>
        <a:bodyPr/>
        <a:lstStyle/>
        <a:p>
          <a:endParaRPr lang="en-US" sz="1400"/>
        </a:p>
      </dgm:t>
    </dgm:pt>
    <dgm:pt modelId="{0E15FEA6-F5D0-4E94-936C-F15F87FBE623}" type="sibTrans" cxnId="{461643E3-285D-4DE4-9D27-B4BE9080A12F}">
      <dgm:prSet/>
      <dgm:spPr/>
      <dgm:t>
        <a:bodyPr/>
        <a:lstStyle/>
        <a:p>
          <a:endParaRPr lang="en-US" sz="1400"/>
        </a:p>
      </dgm:t>
    </dgm:pt>
    <dgm:pt modelId="{AF08BCA3-3AC2-449D-BDB8-88722E1BA932}">
      <dgm:prSet custT="1"/>
      <dgm:spPr>
        <a:xfrm>
          <a:off x="4088888" y="1302954"/>
          <a:ext cx="1022861" cy="649440"/>
        </a:xfr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University Level          Review and Approval</a:t>
          </a:r>
          <a:endParaRPr lang="en-US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B649C79-7CB6-40EF-B5E5-D5F34F936715}" type="parTrans" cxnId="{15089705-ED1E-4290-BF9E-6FC7C8697957}">
      <dgm:prSet/>
      <dgm:spPr/>
      <dgm:t>
        <a:bodyPr/>
        <a:lstStyle/>
        <a:p>
          <a:endParaRPr lang="en-US" sz="1400"/>
        </a:p>
      </dgm:t>
    </dgm:pt>
    <dgm:pt modelId="{98CC8CB9-CA79-4849-85CF-3FD730858FC1}" type="sibTrans" cxnId="{15089705-ED1E-4290-BF9E-6FC7C8697957}">
      <dgm:prSet/>
      <dgm:spPr/>
      <dgm:t>
        <a:bodyPr/>
        <a:lstStyle/>
        <a:p>
          <a:endParaRPr lang="en-US" sz="1400"/>
        </a:p>
      </dgm:t>
    </dgm:pt>
    <dgm:pt modelId="{DEB8807E-5AC5-4E25-8F1E-3FDC5F8D0B45}">
      <dgm:prSet custT="1"/>
      <dgm:spPr>
        <a:xfrm>
          <a:off x="1022861" y="1952395"/>
          <a:ext cx="1022861" cy="2110683"/>
        </a:xfr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pPr algn="l"/>
          <a:endParaRPr lang="en-US" sz="1400" dirty="0" smtClean="0">
            <a:solidFill>
              <a:schemeClr val="bg1">
                <a:lumMod val="65000"/>
              </a:schemeClr>
            </a:solidFill>
            <a:latin typeface="Calibri"/>
            <a:ea typeface="+mn-ea"/>
            <a:cs typeface="+mn-cs"/>
          </a:endParaRPr>
        </a:p>
        <a:p>
          <a:pPr algn="l"/>
          <a:r>
            <a:rPr lang="en-US" sz="1400" dirty="0" smtClean="0">
              <a:solidFill>
                <a:schemeClr val="bg1">
                  <a:lumMod val="65000"/>
                </a:schemeClr>
              </a:solidFill>
              <a:latin typeface="Calibri"/>
              <a:ea typeface="+mn-ea"/>
              <a:cs typeface="+mn-cs"/>
            </a:rPr>
            <a:t>Budget requests made through the PREP Planning process. Includes requests that cannot be met with existing departmental budget. 	</a:t>
          </a:r>
          <a:endParaRPr lang="en-US" sz="1400" dirty="0">
            <a:solidFill>
              <a:schemeClr val="bg1">
                <a:lumMod val="65000"/>
              </a:schemeClr>
            </a:solidFill>
            <a:latin typeface="Calibri"/>
            <a:ea typeface="+mn-ea"/>
            <a:cs typeface="+mn-cs"/>
          </a:endParaRPr>
        </a:p>
      </dgm:t>
    </dgm:pt>
    <dgm:pt modelId="{FCF274B2-DB06-4434-A904-BD36C0C039C8}" type="parTrans" cxnId="{FA070904-3121-49E1-AAB7-37D4F6D146CC}">
      <dgm:prSet/>
      <dgm:spPr/>
      <dgm:t>
        <a:bodyPr/>
        <a:lstStyle/>
        <a:p>
          <a:endParaRPr lang="en-US" sz="1400"/>
        </a:p>
      </dgm:t>
    </dgm:pt>
    <dgm:pt modelId="{561F5146-785F-4438-A778-0D5F8C825381}" type="sibTrans" cxnId="{FA070904-3121-49E1-AAB7-37D4F6D146CC}">
      <dgm:prSet/>
      <dgm:spPr/>
      <dgm:t>
        <a:bodyPr/>
        <a:lstStyle/>
        <a:p>
          <a:endParaRPr lang="en-US" sz="1400"/>
        </a:p>
      </dgm:t>
    </dgm:pt>
    <dgm:pt modelId="{E03C64C7-F408-48DF-868E-C8851AF7D889}">
      <dgm:prSet custT="1"/>
      <dgm:spPr>
        <a:xfrm>
          <a:off x="2045722" y="1952395"/>
          <a:ext cx="1022861" cy="2273043"/>
        </a:xfr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pPr algn="l"/>
          <a:endParaRPr lang="en-US" sz="1400" dirty="0" smtClean="0">
            <a:solidFill>
              <a:schemeClr val="bg1">
                <a:lumMod val="65000"/>
              </a:schemeClr>
            </a:solidFill>
            <a:latin typeface="Calibri"/>
            <a:ea typeface="+mn-ea"/>
            <a:cs typeface="+mn-cs"/>
          </a:endParaRPr>
        </a:p>
        <a:p>
          <a:pPr algn="l"/>
          <a:r>
            <a:rPr lang="en-US" sz="1400" dirty="0" smtClean="0">
              <a:solidFill>
                <a:schemeClr val="bg1">
                  <a:lumMod val="65000"/>
                </a:schemeClr>
              </a:solidFill>
              <a:latin typeface="Calibri"/>
              <a:ea typeface="+mn-ea"/>
              <a:cs typeface="+mn-cs"/>
            </a:rPr>
            <a:t>Includes departmental staff, faculty and/or OE expansions or reallocations. </a:t>
          </a:r>
        </a:p>
        <a:p>
          <a:pPr algn="l"/>
          <a:r>
            <a:rPr lang="en-US" sz="1400" dirty="0" smtClean="0">
              <a:solidFill>
                <a:schemeClr val="bg1">
                  <a:lumMod val="65000"/>
                </a:schemeClr>
              </a:solidFill>
              <a:latin typeface="Calibri"/>
              <a:ea typeface="+mn-ea"/>
              <a:cs typeface="+mn-cs"/>
            </a:rPr>
            <a:t>Granted by Dean/MBU Director/AVP.</a:t>
          </a:r>
          <a:endParaRPr lang="en-US" sz="1400" dirty="0">
            <a:solidFill>
              <a:schemeClr val="bg1">
                <a:lumMod val="65000"/>
              </a:schemeClr>
            </a:solidFill>
            <a:latin typeface="Calibri"/>
            <a:ea typeface="+mn-ea"/>
            <a:cs typeface="+mn-cs"/>
          </a:endParaRPr>
        </a:p>
      </dgm:t>
    </dgm:pt>
    <dgm:pt modelId="{DBE84D7E-8259-44A3-BDEA-CA2607604170}" type="parTrans" cxnId="{FD9D8346-C511-44FF-A40F-871EFFEB1F67}">
      <dgm:prSet/>
      <dgm:spPr/>
      <dgm:t>
        <a:bodyPr/>
        <a:lstStyle/>
        <a:p>
          <a:endParaRPr lang="en-US" sz="1400"/>
        </a:p>
      </dgm:t>
    </dgm:pt>
    <dgm:pt modelId="{96698FF3-FE55-4ED4-9CD5-A1127E67718A}" type="sibTrans" cxnId="{FD9D8346-C511-44FF-A40F-871EFFEB1F67}">
      <dgm:prSet/>
      <dgm:spPr/>
      <dgm:t>
        <a:bodyPr/>
        <a:lstStyle/>
        <a:p>
          <a:endParaRPr lang="en-US" sz="1400"/>
        </a:p>
      </dgm:t>
    </dgm:pt>
    <dgm:pt modelId="{5DBE0375-E1BF-4F33-92EB-E29567590352}">
      <dgm:prSet custT="1"/>
      <dgm:spPr>
        <a:xfrm>
          <a:off x="3068583" y="1952395"/>
          <a:ext cx="1022861" cy="2435403"/>
        </a:xfr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pPr algn="l"/>
          <a:endParaRPr lang="en-US" sz="1400" b="0" dirty="0" smtClean="0">
            <a:solidFill>
              <a:schemeClr val="bg1">
                <a:lumMod val="65000"/>
              </a:schemeClr>
            </a:solidFill>
            <a:latin typeface="Calibri"/>
            <a:ea typeface="+mn-ea"/>
            <a:cs typeface="+mn-cs"/>
          </a:endParaRPr>
        </a:p>
        <a:p>
          <a:pPr algn="l"/>
          <a:r>
            <a:rPr lang="en-US" sz="1400" b="0" dirty="0" smtClean="0">
              <a:solidFill>
                <a:schemeClr val="bg1">
                  <a:lumMod val="65000"/>
                </a:schemeClr>
              </a:solidFill>
              <a:latin typeface="Calibri"/>
              <a:ea typeface="+mn-ea"/>
              <a:cs typeface="+mn-cs"/>
            </a:rPr>
            <a:t>Includes  initiatives that involve one or more MBUs, pilot programs, division-wide initiatives, one-time augments to MBUs for specific items. </a:t>
          </a:r>
        </a:p>
        <a:p>
          <a:pPr algn="l"/>
          <a:r>
            <a:rPr lang="en-US" sz="1400" b="0" dirty="0" smtClean="0">
              <a:solidFill>
                <a:schemeClr val="bg1">
                  <a:lumMod val="65000"/>
                </a:schemeClr>
              </a:solidFill>
              <a:latin typeface="Calibri"/>
              <a:ea typeface="+mn-ea"/>
              <a:cs typeface="+mn-cs"/>
            </a:rPr>
            <a:t>Granted by the Provost or Division VP. </a:t>
          </a:r>
          <a:endParaRPr lang="en-US" sz="1400" b="0" dirty="0">
            <a:solidFill>
              <a:schemeClr val="bg1">
                <a:lumMod val="65000"/>
              </a:schemeClr>
            </a:solidFill>
            <a:latin typeface="Calibri"/>
            <a:ea typeface="+mn-ea"/>
            <a:cs typeface="+mn-cs"/>
          </a:endParaRPr>
        </a:p>
      </dgm:t>
    </dgm:pt>
    <dgm:pt modelId="{54CB87DC-2B23-4BF8-82C6-2B594C6FC369}" type="parTrans" cxnId="{71ECA132-2E15-47A3-9AAC-886E2FACB304}">
      <dgm:prSet/>
      <dgm:spPr/>
      <dgm:t>
        <a:bodyPr/>
        <a:lstStyle/>
        <a:p>
          <a:endParaRPr lang="en-US" sz="1400"/>
        </a:p>
      </dgm:t>
    </dgm:pt>
    <dgm:pt modelId="{B334165D-0D02-4978-A7ED-F2390A61EAC5}" type="sibTrans" cxnId="{71ECA132-2E15-47A3-9AAC-886E2FACB304}">
      <dgm:prSet/>
      <dgm:spPr/>
      <dgm:t>
        <a:bodyPr/>
        <a:lstStyle/>
        <a:p>
          <a:endParaRPr lang="en-US" sz="1400"/>
        </a:p>
      </dgm:t>
    </dgm:pt>
    <dgm:pt modelId="{912F0300-2806-4DD3-A951-EDCBABBDC2A0}">
      <dgm:prSet custT="1"/>
      <dgm:spPr>
        <a:xfrm>
          <a:off x="4088888" y="1952395"/>
          <a:ext cx="1022861" cy="2597763"/>
        </a:xfr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pPr algn="l"/>
          <a:endParaRPr lang="en-US" sz="1400" b="1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l"/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Includes division augment requests, capital planning items, cross-divisional projects, major University initiatives brought forward by the President and the VPs. </a:t>
          </a:r>
        </a:p>
        <a:p>
          <a:pPr algn="l"/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Reviewed and approved by the URPC to be included in the annual budget recommendation to the President.</a:t>
          </a:r>
          <a:endParaRPr lang="en-US" sz="1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49BF935-D897-492F-9DAF-EBD88087B9F9}" type="parTrans" cxnId="{8F8390C0-F6D5-48AD-BA81-1A345276A1BA}">
      <dgm:prSet/>
      <dgm:spPr/>
      <dgm:t>
        <a:bodyPr/>
        <a:lstStyle/>
        <a:p>
          <a:endParaRPr lang="en-US" sz="1400"/>
        </a:p>
      </dgm:t>
    </dgm:pt>
    <dgm:pt modelId="{CDE37731-431E-4F10-B499-D43D96DA6790}" type="sibTrans" cxnId="{8F8390C0-F6D5-48AD-BA81-1A345276A1BA}">
      <dgm:prSet/>
      <dgm:spPr/>
      <dgm:t>
        <a:bodyPr/>
        <a:lstStyle/>
        <a:p>
          <a:endParaRPr lang="en-US" sz="1400"/>
        </a:p>
      </dgm:t>
    </dgm:pt>
    <dgm:pt modelId="{D311C5C6-C869-497B-96C9-5A7F9F80AA6B}" type="pres">
      <dgm:prSet presAssocID="{17C45BD7-D1B9-4D1E-9876-34AB05BA37AE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B3D6082-79C3-4623-B23D-F2395C76A075}" type="pres">
      <dgm:prSet presAssocID="{AF08BCA3-3AC2-449D-BDB8-88722E1BA932}" presName="ChildAccent4" presStyleCnt="0"/>
      <dgm:spPr/>
    </dgm:pt>
    <dgm:pt modelId="{1BD2475B-0CB9-43AA-BA97-B97B28DF08CB}" type="pres">
      <dgm:prSet presAssocID="{AF08BCA3-3AC2-449D-BDB8-88722E1BA932}" presName="ChildAccent" presStyleLbl="alignImgPlace1" presStyleIdx="0" presStyleCnt="4" custScaleX="107400" custLinFactNeighborX="3665" custLinFactNeighborY="-1020"/>
      <dgm:spPr>
        <a:prstGeom prst="wedgeRectCallout">
          <a:avLst>
            <a:gd name="adj1" fmla="val 0"/>
            <a:gd name="adj2" fmla="val 0"/>
          </a:avLst>
        </a:prstGeom>
      </dgm:spPr>
      <dgm:t>
        <a:bodyPr/>
        <a:lstStyle/>
        <a:p>
          <a:endParaRPr lang="en-US"/>
        </a:p>
      </dgm:t>
    </dgm:pt>
    <dgm:pt modelId="{4189FF4F-BBD6-49D6-9E08-A58E356B28D2}" type="pres">
      <dgm:prSet presAssocID="{AF08BCA3-3AC2-449D-BDB8-88722E1BA932}" presName="Child4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70ADC-A343-4FCE-9E73-CDE90A9606A4}" type="pres">
      <dgm:prSet presAssocID="{AF08BCA3-3AC2-449D-BDB8-88722E1BA932}" presName="Parent4" presStyleLbl="node1" presStyleIdx="0" presStyleCnt="4" custScaleX="110094" custLinFactNeighborX="3219">
        <dgm:presLayoutVars>
          <dgm:chMax val="2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E1A677-65A3-4C4D-A026-BF44D41EC4A1}" type="pres">
      <dgm:prSet presAssocID="{244DCFA8-BF54-4DC7-A91C-9417A30F36CA}" presName="ChildAccent3" presStyleCnt="0"/>
      <dgm:spPr/>
    </dgm:pt>
    <dgm:pt modelId="{10643691-0F6E-4ED1-AD48-3A6E810D1931}" type="pres">
      <dgm:prSet presAssocID="{244DCFA8-BF54-4DC7-A91C-9417A30F36CA}" presName="ChildAccent" presStyleLbl="alignImgPlace1" presStyleIdx="1" presStyleCnt="4"/>
      <dgm:spPr>
        <a:prstGeom prst="wedgeRectCallout">
          <a:avLst>
            <a:gd name="adj1" fmla="val 62500"/>
            <a:gd name="adj2" fmla="val 20830"/>
          </a:avLst>
        </a:prstGeom>
      </dgm:spPr>
      <dgm:t>
        <a:bodyPr/>
        <a:lstStyle/>
        <a:p>
          <a:endParaRPr lang="en-US"/>
        </a:p>
      </dgm:t>
    </dgm:pt>
    <dgm:pt modelId="{A37411C0-49A4-4877-8F29-9969A0BB319E}" type="pres">
      <dgm:prSet presAssocID="{244DCFA8-BF54-4DC7-A91C-9417A30F36CA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352D5-9822-41DE-806D-C9E35DA11082}" type="pres">
      <dgm:prSet presAssocID="{244DCFA8-BF54-4DC7-A91C-9417A30F36CA}" presName="Parent3" presStyleLbl="node1" presStyleIdx="1" presStyleCnt="4" custLinFactNeighborX="-51" custLinFactNeighborY="2312">
        <dgm:presLayoutVars>
          <dgm:chMax val="2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6575D9A-EFBB-428F-98F4-7B9E0B88233A}" type="pres">
      <dgm:prSet presAssocID="{CBB1B609-E7BA-4A8D-832E-6C810FAB2AE3}" presName="ChildAccent2" presStyleCnt="0"/>
      <dgm:spPr/>
    </dgm:pt>
    <dgm:pt modelId="{78BFB48D-EBD3-4893-B32B-5E456847E885}" type="pres">
      <dgm:prSet presAssocID="{CBB1B609-E7BA-4A8D-832E-6C810FAB2AE3}" presName="ChildAccent" presStyleLbl="alignImgPlace1" presStyleIdx="2" presStyleCnt="4"/>
      <dgm:spPr>
        <a:prstGeom prst="wedgeRectCallout">
          <a:avLst>
            <a:gd name="adj1" fmla="val 62500"/>
            <a:gd name="adj2" fmla="val 20830"/>
          </a:avLst>
        </a:prstGeom>
      </dgm:spPr>
      <dgm:t>
        <a:bodyPr/>
        <a:lstStyle/>
        <a:p>
          <a:endParaRPr lang="en-US"/>
        </a:p>
      </dgm:t>
    </dgm:pt>
    <dgm:pt modelId="{0CDC156A-791E-4692-A027-B83F38D45520}" type="pres">
      <dgm:prSet presAssocID="{CBB1B609-E7BA-4A8D-832E-6C810FAB2AE3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1A9559-E09A-4734-AB66-5D3FEA13B11C}" type="pres">
      <dgm:prSet presAssocID="{CBB1B609-E7BA-4A8D-832E-6C810FAB2AE3}" presName="Parent2" presStyleLbl="node1" presStyleIdx="2" presStyleCnt="4">
        <dgm:presLayoutVars>
          <dgm:chMax val="2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E3CC677-AF24-4D11-8D25-7CCBEE343E73}" type="pres">
      <dgm:prSet presAssocID="{C27C81D9-191D-46D5-84D3-F13A3B863A40}" presName="ChildAccent1" presStyleCnt="0"/>
      <dgm:spPr/>
    </dgm:pt>
    <dgm:pt modelId="{8A9232EA-6573-4BEB-8E49-3A960BD5FDE7}" type="pres">
      <dgm:prSet presAssocID="{C27C81D9-191D-46D5-84D3-F13A3B863A40}" presName="ChildAccent" presStyleLbl="alignImgPlace1" presStyleIdx="3" presStyleCnt="4" custScaleX="100206" custScaleY="100000" custLinFactNeighborX="-1828" custLinFactNeighborY="-262"/>
      <dgm:spPr>
        <a:prstGeom prst="wedgeRectCallout">
          <a:avLst>
            <a:gd name="adj1" fmla="val 62500"/>
            <a:gd name="adj2" fmla="val 20830"/>
          </a:avLst>
        </a:prstGeom>
      </dgm:spPr>
      <dgm:t>
        <a:bodyPr/>
        <a:lstStyle/>
        <a:p>
          <a:endParaRPr lang="en-US"/>
        </a:p>
      </dgm:t>
    </dgm:pt>
    <dgm:pt modelId="{B4A64EB2-CF89-4933-BFBD-14DA0E532D17}" type="pres">
      <dgm:prSet presAssocID="{C27C81D9-191D-46D5-84D3-F13A3B863A40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30029-6C4A-4C26-B72B-393D9C2A3DE6}" type="pres">
      <dgm:prSet presAssocID="{C27C81D9-191D-46D5-84D3-F13A3B863A40}" presName="Parent1" presStyleLbl="node1" presStyleIdx="3" presStyleCnt="4" custScaleX="100206" custScaleY="96854" custLinFactNeighborX="-1233" custLinFactNeighborY="-4325">
        <dgm:presLayoutVars>
          <dgm:chMax val="2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3BACC22B-901B-4283-9F4C-3D2F661601B4}" type="presOf" srcId="{E03C64C7-F408-48DF-868E-C8851AF7D889}" destId="{78BFB48D-EBD3-4893-B32B-5E456847E885}" srcOrd="0" destOrd="0" presId="urn:microsoft.com/office/officeart/2011/layout/InterconnectedBlockProcess"/>
    <dgm:cxn modelId="{3E0B6104-C4AC-439D-8C37-AB9D9FA010B6}" type="presOf" srcId="{E03C64C7-F408-48DF-868E-C8851AF7D889}" destId="{0CDC156A-791E-4692-A027-B83F38D45520}" srcOrd="1" destOrd="0" presId="urn:microsoft.com/office/officeart/2011/layout/InterconnectedBlockProcess"/>
    <dgm:cxn modelId="{FD9D8346-C511-44FF-A40F-871EFFEB1F67}" srcId="{CBB1B609-E7BA-4A8D-832E-6C810FAB2AE3}" destId="{E03C64C7-F408-48DF-868E-C8851AF7D889}" srcOrd="0" destOrd="0" parTransId="{DBE84D7E-8259-44A3-BDEA-CA2607604170}" sibTransId="{96698FF3-FE55-4ED4-9CD5-A1127E67718A}"/>
    <dgm:cxn modelId="{79C8DEE5-9B81-4E3E-9E64-401A936DEB49}" type="presOf" srcId="{912F0300-2806-4DD3-A951-EDCBABBDC2A0}" destId="{1BD2475B-0CB9-43AA-BA97-B97B28DF08CB}" srcOrd="0" destOrd="0" presId="urn:microsoft.com/office/officeart/2011/layout/InterconnectedBlockProcess"/>
    <dgm:cxn modelId="{2B7B9BFF-3FFA-49E3-9E94-D9E71DFE92D4}" srcId="{17C45BD7-D1B9-4D1E-9876-34AB05BA37AE}" destId="{C27C81D9-191D-46D5-84D3-F13A3B863A40}" srcOrd="0" destOrd="0" parTransId="{2BFF6676-EE23-4A26-B1E8-F0D6830B5D13}" sibTransId="{32D06061-A95E-4374-A446-FA7CD9E7CD38}"/>
    <dgm:cxn modelId="{461643E3-285D-4DE4-9D27-B4BE9080A12F}" srcId="{17C45BD7-D1B9-4D1E-9876-34AB05BA37AE}" destId="{244DCFA8-BF54-4DC7-A91C-9417A30F36CA}" srcOrd="2" destOrd="0" parTransId="{223B789E-FD52-4210-B06A-F06CAAAB77E1}" sibTransId="{0E15FEA6-F5D0-4E94-936C-F15F87FBE623}"/>
    <dgm:cxn modelId="{CEE025E8-1DDE-4E61-8514-22F9EF3BC775}" type="presOf" srcId="{5DBE0375-E1BF-4F33-92EB-E29567590352}" destId="{10643691-0F6E-4ED1-AD48-3A6E810D1931}" srcOrd="0" destOrd="0" presId="urn:microsoft.com/office/officeart/2011/layout/InterconnectedBlockProcess"/>
    <dgm:cxn modelId="{008A0342-F350-432E-B019-7D5A9A58857F}" type="presOf" srcId="{17C45BD7-D1B9-4D1E-9876-34AB05BA37AE}" destId="{D311C5C6-C869-497B-96C9-5A7F9F80AA6B}" srcOrd="0" destOrd="0" presId="urn:microsoft.com/office/officeart/2011/layout/InterconnectedBlockProcess"/>
    <dgm:cxn modelId="{EA1D7B23-D69E-4628-ADA3-907A1DED4957}" type="presOf" srcId="{CBB1B609-E7BA-4A8D-832E-6C810FAB2AE3}" destId="{771A9559-E09A-4734-AB66-5D3FEA13B11C}" srcOrd="0" destOrd="0" presId="urn:microsoft.com/office/officeart/2011/layout/InterconnectedBlockProcess"/>
    <dgm:cxn modelId="{4D408F65-4D6F-4B17-8B1C-51650F03B4B1}" type="presOf" srcId="{DEB8807E-5AC5-4E25-8F1E-3FDC5F8D0B45}" destId="{8A9232EA-6573-4BEB-8E49-3A960BD5FDE7}" srcOrd="0" destOrd="0" presId="urn:microsoft.com/office/officeart/2011/layout/InterconnectedBlockProcess"/>
    <dgm:cxn modelId="{8F8390C0-F6D5-48AD-BA81-1A345276A1BA}" srcId="{AF08BCA3-3AC2-449D-BDB8-88722E1BA932}" destId="{912F0300-2806-4DD3-A951-EDCBABBDC2A0}" srcOrd="0" destOrd="0" parTransId="{649BF935-D897-492F-9DAF-EBD88087B9F9}" sibTransId="{CDE37731-431E-4F10-B499-D43D96DA6790}"/>
    <dgm:cxn modelId="{496F49DA-4B40-4240-B1F9-4224B4832829}" type="presOf" srcId="{244DCFA8-BF54-4DC7-A91C-9417A30F36CA}" destId="{D3B352D5-9822-41DE-806D-C9E35DA11082}" srcOrd="0" destOrd="0" presId="urn:microsoft.com/office/officeart/2011/layout/InterconnectedBlockProcess"/>
    <dgm:cxn modelId="{668709BB-4304-4695-A3DB-138783580882}" srcId="{17C45BD7-D1B9-4D1E-9876-34AB05BA37AE}" destId="{CBB1B609-E7BA-4A8D-832E-6C810FAB2AE3}" srcOrd="1" destOrd="0" parTransId="{0DBBEEE4-1E7D-4D46-8E83-6383AC331ED7}" sibTransId="{FEF4D41D-0C8C-4731-8EC8-EAB12001408B}"/>
    <dgm:cxn modelId="{71ECA132-2E15-47A3-9AAC-886E2FACB304}" srcId="{244DCFA8-BF54-4DC7-A91C-9417A30F36CA}" destId="{5DBE0375-E1BF-4F33-92EB-E29567590352}" srcOrd="0" destOrd="0" parTransId="{54CB87DC-2B23-4BF8-82C6-2B594C6FC369}" sibTransId="{B334165D-0D02-4978-A7ED-F2390A61EAC5}"/>
    <dgm:cxn modelId="{939328DE-D6B5-4569-ABCD-F7BE3E2B5F00}" type="presOf" srcId="{5DBE0375-E1BF-4F33-92EB-E29567590352}" destId="{A37411C0-49A4-4877-8F29-9969A0BB319E}" srcOrd="1" destOrd="0" presId="urn:microsoft.com/office/officeart/2011/layout/InterconnectedBlockProcess"/>
    <dgm:cxn modelId="{E0CD25AC-CE90-4DE1-9620-A6CEE22BB095}" type="presOf" srcId="{DEB8807E-5AC5-4E25-8F1E-3FDC5F8D0B45}" destId="{B4A64EB2-CF89-4933-BFBD-14DA0E532D17}" srcOrd="1" destOrd="0" presId="urn:microsoft.com/office/officeart/2011/layout/InterconnectedBlockProcess"/>
    <dgm:cxn modelId="{0CA40FBF-C692-4188-A7CA-B60472762282}" type="presOf" srcId="{912F0300-2806-4DD3-A951-EDCBABBDC2A0}" destId="{4189FF4F-BBD6-49D6-9E08-A58E356B28D2}" srcOrd="1" destOrd="0" presId="urn:microsoft.com/office/officeart/2011/layout/InterconnectedBlockProcess"/>
    <dgm:cxn modelId="{485BE15E-0E6B-475F-956C-69164BAF9181}" type="presOf" srcId="{C27C81D9-191D-46D5-84D3-F13A3B863A40}" destId="{3FD30029-6C4A-4C26-B72B-393D9C2A3DE6}" srcOrd="0" destOrd="0" presId="urn:microsoft.com/office/officeart/2011/layout/InterconnectedBlockProcess"/>
    <dgm:cxn modelId="{FA070904-3121-49E1-AAB7-37D4F6D146CC}" srcId="{C27C81D9-191D-46D5-84D3-F13A3B863A40}" destId="{DEB8807E-5AC5-4E25-8F1E-3FDC5F8D0B45}" srcOrd="0" destOrd="0" parTransId="{FCF274B2-DB06-4434-A904-BD36C0C039C8}" sibTransId="{561F5146-785F-4438-A778-0D5F8C825381}"/>
    <dgm:cxn modelId="{7D1D8C7C-556B-4224-A36A-28D7E6A091AB}" type="presOf" srcId="{AF08BCA3-3AC2-449D-BDB8-88722E1BA932}" destId="{8F370ADC-A343-4FCE-9E73-CDE90A9606A4}" srcOrd="0" destOrd="0" presId="urn:microsoft.com/office/officeart/2011/layout/InterconnectedBlockProcess"/>
    <dgm:cxn modelId="{15089705-ED1E-4290-BF9E-6FC7C8697957}" srcId="{17C45BD7-D1B9-4D1E-9876-34AB05BA37AE}" destId="{AF08BCA3-3AC2-449D-BDB8-88722E1BA932}" srcOrd="3" destOrd="0" parTransId="{2B649C79-7CB6-40EF-B5E5-D5F34F936715}" sibTransId="{98CC8CB9-CA79-4849-85CF-3FD730858FC1}"/>
    <dgm:cxn modelId="{4E280917-F868-4454-8FAA-77A5E30E2DCE}" type="presParOf" srcId="{D311C5C6-C869-497B-96C9-5A7F9F80AA6B}" destId="{FB3D6082-79C3-4623-B23D-F2395C76A075}" srcOrd="0" destOrd="0" presId="urn:microsoft.com/office/officeart/2011/layout/InterconnectedBlockProcess"/>
    <dgm:cxn modelId="{08D1BEE5-1D36-4FCA-82F1-7E5BC5F30937}" type="presParOf" srcId="{FB3D6082-79C3-4623-B23D-F2395C76A075}" destId="{1BD2475B-0CB9-43AA-BA97-B97B28DF08CB}" srcOrd="0" destOrd="0" presId="urn:microsoft.com/office/officeart/2011/layout/InterconnectedBlockProcess"/>
    <dgm:cxn modelId="{48376844-19A1-41A6-81E4-2F693F261F30}" type="presParOf" srcId="{D311C5C6-C869-497B-96C9-5A7F9F80AA6B}" destId="{4189FF4F-BBD6-49D6-9E08-A58E356B28D2}" srcOrd="1" destOrd="0" presId="urn:microsoft.com/office/officeart/2011/layout/InterconnectedBlockProcess"/>
    <dgm:cxn modelId="{D13D6E6C-8A1F-4EA3-85E1-5D270B71E0D7}" type="presParOf" srcId="{D311C5C6-C869-497B-96C9-5A7F9F80AA6B}" destId="{8F370ADC-A343-4FCE-9E73-CDE90A9606A4}" srcOrd="2" destOrd="0" presId="urn:microsoft.com/office/officeart/2011/layout/InterconnectedBlockProcess"/>
    <dgm:cxn modelId="{3510F50D-F8DD-493F-BC73-26DCDFE8E4C5}" type="presParOf" srcId="{D311C5C6-C869-497B-96C9-5A7F9F80AA6B}" destId="{10E1A677-65A3-4C4D-A026-BF44D41EC4A1}" srcOrd="3" destOrd="0" presId="urn:microsoft.com/office/officeart/2011/layout/InterconnectedBlockProcess"/>
    <dgm:cxn modelId="{2654B032-CA9F-40DD-AB8E-37AF21BE9FA7}" type="presParOf" srcId="{10E1A677-65A3-4C4D-A026-BF44D41EC4A1}" destId="{10643691-0F6E-4ED1-AD48-3A6E810D1931}" srcOrd="0" destOrd="0" presId="urn:microsoft.com/office/officeart/2011/layout/InterconnectedBlockProcess"/>
    <dgm:cxn modelId="{A50DE139-950D-4DCF-B661-0DE97F817E4F}" type="presParOf" srcId="{D311C5C6-C869-497B-96C9-5A7F9F80AA6B}" destId="{A37411C0-49A4-4877-8F29-9969A0BB319E}" srcOrd="4" destOrd="0" presId="urn:microsoft.com/office/officeart/2011/layout/InterconnectedBlockProcess"/>
    <dgm:cxn modelId="{D58A79C6-3751-4026-AD72-F328C15C0F05}" type="presParOf" srcId="{D311C5C6-C869-497B-96C9-5A7F9F80AA6B}" destId="{D3B352D5-9822-41DE-806D-C9E35DA11082}" srcOrd="5" destOrd="0" presId="urn:microsoft.com/office/officeart/2011/layout/InterconnectedBlockProcess"/>
    <dgm:cxn modelId="{290B4CA7-E7AC-4692-BA40-BC68CE1D5AAB}" type="presParOf" srcId="{D311C5C6-C869-497B-96C9-5A7F9F80AA6B}" destId="{26575D9A-EFBB-428F-98F4-7B9E0B88233A}" srcOrd="6" destOrd="0" presId="urn:microsoft.com/office/officeart/2011/layout/InterconnectedBlockProcess"/>
    <dgm:cxn modelId="{C111FFB5-71C3-4826-B5E3-164713833110}" type="presParOf" srcId="{26575D9A-EFBB-428F-98F4-7B9E0B88233A}" destId="{78BFB48D-EBD3-4893-B32B-5E456847E885}" srcOrd="0" destOrd="0" presId="urn:microsoft.com/office/officeart/2011/layout/InterconnectedBlockProcess"/>
    <dgm:cxn modelId="{004B7491-9716-4B62-AFA2-0B7A8880B134}" type="presParOf" srcId="{D311C5C6-C869-497B-96C9-5A7F9F80AA6B}" destId="{0CDC156A-791E-4692-A027-B83F38D45520}" srcOrd="7" destOrd="0" presId="urn:microsoft.com/office/officeart/2011/layout/InterconnectedBlockProcess"/>
    <dgm:cxn modelId="{2EB65BDA-2E20-4B2A-8827-FE4C4534EFE6}" type="presParOf" srcId="{D311C5C6-C869-497B-96C9-5A7F9F80AA6B}" destId="{771A9559-E09A-4734-AB66-5D3FEA13B11C}" srcOrd="8" destOrd="0" presId="urn:microsoft.com/office/officeart/2011/layout/InterconnectedBlockProcess"/>
    <dgm:cxn modelId="{33660185-C324-4275-B5C1-AE4EBBB6BF43}" type="presParOf" srcId="{D311C5C6-C869-497B-96C9-5A7F9F80AA6B}" destId="{BE3CC677-AF24-4D11-8D25-7CCBEE343E73}" srcOrd="9" destOrd="0" presId="urn:microsoft.com/office/officeart/2011/layout/InterconnectedBlockProcess"/>
    <dgm:cxn modelId="{50DDFF9C-8789-4B86-9131-D1AE563A6B77}" type="presParOf" srcId="{BE3CC677-AF24-4D11-8D25-7CCBEE343E73}" destId="{8A9232EA-6573-4BEB-8E49-3A960BD5FDE7}" srcOrd="0" destOrd="0" presId="urn:microsoft.com/office/officeart/2011/layout/InterconnectedBlockProcess"/>
    <dgm:cxn modelId="{00365996-6368-4DA8-B230-A57FEF445FA4}" type="presParOf" srcId="{D311C5C6-C869-497B-96C9-5A7F9F80AA6B}" destId="{B4A64EB2-CF89-4933-BFBD-14DA0E532D17}" srcOrd="10" destOrd="0" presId="urn:microsoft.com/office/officeart/2011/layout/InterconnectedBlockProcess"/>
    <dgm:cxn modelId="{240568AD-3E23-4D03-B59B-2D96B78218C6}" type="presParOf" srcId="{D311C5C6-C869-497B-96C9-5A7F9F80AA6B}" destId="{3FD30029-6C4A-4C26-B72B-393D9C2A3DE6}" srcOrd="11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0BE8D-0D09-44A8-8F61-C188098ABDBB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410DD-5996-4AFF-ACF5-42B73E91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1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858">
              <a:spcBef>
                <a:spcPct val="20000"/>
              </a:spcBef>
              <a:buClr>
                <a:schemeClr val="accent1"/>
              </a:buClr>
            </a:pPr>
            <a:endParaRPr lang="en-US" spc="147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51131-D7B6-4B0D-9A44-8E9AF947A2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89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B146-3C8F-42E5-8998-F0F9FE9AD5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3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63BC-2B84-4A58-90ED-12A23F49A91D}" type="datetimeFigureOut">
              <a:rPr lang="en-US" smtClean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4336-388E-49CF-8958-EEEC219DA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63BC-2B84-4A58-90ED-12A23F49A91D}" type="datetimeFigureOut">
              <a:rPr lang="en-US" smtClean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4336-388E-49CF-8958-EEEC219DA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63BC-2B84-4A58-90ED-12A23F49A91D}" type="datetimeFigureOut">
              <a:rPr lang="en-US" smtClean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4336-388E-49CF-8958-EEEC219DA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63BC-2B84-4A58-90ED-12A23F49A91D}" type="datetimeFigureOut">
              <a:rPr lang="en-US" smtClean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4336-388E-49CF-8958-EEEC219DA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63BC-2B84-4A58-90ED-12A23F49A91D}" type="datetimeFigureOut">
              <a:rPr lang="en-US" smtClean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4336-388E-49CF-8958-EEEC219DA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63BC-2B84-4A58-90ED-12A23F49A91D}" type="datetimeFigureOut">
              <a:rPr lang="en-US" smtClean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4336-388E-49CF-8958-EEEC219DA62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63BC-2B84-4A58-90ED-12A23F49A91D}" type="datetimeFigureOut">
              <a:rPr lang="en-US" smtClean="0"/>
              <a:t>2/11/2014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4336-388E-49CF-8958-EEEC219DA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63BC-2B84-4A58-90ED-12A23F49A91D}" type="datetimeFigureOut">
              <a:rPr lang="en-US" smtClean="0"/>
              <a:t>2/11/2014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4336-388E-49CF-8958-EEEC219DA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63BC-2B84-4A58-90ED-12A23F49A91D}" type="datetimeFigureOut">
              <a:rPr lang="en-US" smtClean="0"/>
              <a:t>2/11/2014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4336-388E-49CF-8958-EEEC219DA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63BC-2B84-4A58-90ED-12A23F49A91D}" type="datetimeFigureOut">
              <a:rPr lang="en-US" smtClean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9C4336-388E-49CF-8958-EEEC219DA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63BC-2B84-4A58-90ED-12A23F49A91D}" type="datetimeFigureOut">
              <a:rPr lang="en-US" smtClean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4336-388E-49CF-8958-EEEC219DA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D7663BC-2B84-4A58-90ED-12A23F49A91D}" type="datetimeFigureOut">
              <a:rPr lang="en-US" smtClean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F9C4336-388E-49CF-8958-EEEC219DA62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76603" y="1636267"/>
            <a:ext cx="5544238" cy="1487263"/>
          </a:xfrm>
        </p:spPr>
        <p:txBody>
          <a:bodyPr/>
          <a:lstStyle/>
          <a:p>
            <a:r>
              <a:rPr lang="en-US" dirty="0" smtClean="0"/>
              <a:t>Humboldt State University</a:t>
            </a:r>
            <a:br>
              <a:rPr lang="en-US" dirty="0" smtClean="0"/>
            </a:br>
            <a:r>
              <a:rPr lang="en-US" dirty="0" smtClean="0"/>
              <a:t>budget &amp; facilities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152400"/>
            <a:ext cx="7620000" cy="1143000"/>
          </a:xfrm>
        </p:spPr>
        <p:txBody>
          <a:bodyPr/>
          <a:lstStyle/>
          <a:p>
            <a:r>
              <a:rPr lang="en-US" dirty="0"/>
              <a:t>Multi-Year Actuals </a:t>
            </a:r>
            <a:r>
              <a:rPr lang="en-US" dirty="0" smtClean="0"/>
              <a:t>Comparison</a:t>
            </a:r>
            <a:br>
              <a:rPr lang="en-US" dirty="0" smtClean="0"/>
            </a:br>
            <a:r>
              <a:rPr lang="en-US" sz="3200" dirty="0" smtClean="0"/>
              <a:t>(July-December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2954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Salaries and Benefits = 82% of Original Budget (excluding financial aid)</a:t>
            </a:r>
            <a:endParaRPr lang="en-US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2" y="1664732"/>
            <a:ext cx="2682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Salaries</a:t>
            </a:r>
          </a:p>
          <a:p>
            <a:pPr algn="ctr"/>
            <a:r>
              <a:rPr lang="en-US" sz="2000" dirty="0" smtClean="0"/>
              <a:t>(49.5% of budget spent)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1666170"/>
            <a:ext cx="2682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Benefits</a:t>
            </a:r>
          </a:p>
          <a:p>
            <a:pPr algn="ctr"/>
            <a:r>
              <a:rPr lang="en-US" sz="2000" dirty="0" smtClean="0"/>
              <a:t>(49.4% of budget spent)</a:t>
            </a:r>
            <a:endParaRPr lang="en-US" sz="20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080755"/>
              </p:ext>
            </p:extLst>
          </p:nvPr>
        </p:nvGraphicFramePr>
        <p:xfrm>
          <a:off x="335643" y="2348176"/>
          <a:ext cx="399263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258702"/>
              </p:ext>
            </p:extLst>
          </p:nvPr>
        </p:nvGraphicFramePr>
        <p:xfrm>
          <a:off x="4713210" y="2514600"/>
          <a:ext cx="427839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94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945" y="210127"/>
            <a:ext cx="7620000" cy="1143000"/>
          </a:xfrm>
        </p:spPr>
        <p:txBody>
          <a:bodyPr/>
          <a:lstStyle/>
          <a:p>
            <a:r>
              <a:rPr lang="en-US" dirty="0"/>
              <a:t>Multi-Year Actuals </a:t>
            </a:r>
            <a:r>
              <a:rPr lang="en-US" dirty="0" smtClean="0"/>
              <a:t>Comparison</a:t>
            </a:r>
            <a:br>
              <a:rPr lang="en-US" dirty="0" smtClean="0"/>
            </a:br>
            <a:r>
              <a:rPr lang="en-US" sz="3200" dirty="0" smtClean="0"/>
              <a:t>(July-December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0473" y="1600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Financial Aid </a:t>
            </a:r>
          </a:p>
          <a:p>
            <a:pPr algn="ctr"/>
            <a:r>
              <a:rPr lang="en-US" sz="2000" dirty="0" smtClean="0"/>
              <a:t>(51% of budget spent)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33635" y="16002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Operating Expenses</a:t>
            </a:r>
          </a:p>
          <a:p>
            <a:pPr algn="ctr"/>
            <a:r>
              <a:rPr lang="en-US" sz="2000" dirty="0" smtClean="0"/>
              <a:t>(41% of budget spent)</a:t>
            </a:r>
            <a:endParaRPr lang="en-US" sz="20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465699"/>
              </p:ext>
            </p:extLst>
          </p:nvPr>
        </p:nvGraphicFramePr>
        <p:xfrm>
          <a:off x="-76200" y="2231886"/>
          <a:ext cx="4038600" cy="4626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697277"/>
              </p:ext>
            </p:extLst>
          </p:nvPr>
        </p:nvGraphicFramePr>
        <p:xfrm>
          <a:off x="3886200" y="2133600"/>
          <a:ext cx="4419600" cy="471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349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" y="228600"/>
            <a:ext cx="7520940" cy="548640"/>
          </a:xfrm>
        </p:spPr>
        <p:txBody>
          <a:bodyPr/>
          <a:lstStyle/>
          <a:p>
            <a:r>
              <a:rPr lang="en-US" dirty="0" smtClean="0"/>
              <a:t>2014-15 Budget Planning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04798"/>
              </p:ext>
            </p:extLst>
          </p:nvPr>
        </p:nvGraphicFramePr>
        <p:xfrm>
          <a:off x="152400" y="838199"/>
          <a:ext cx="8839200" cy="4530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7053"/>
                <a:gridCol w="1633330"/>
                <a:gridCol w="1727427"/>
                <a:gridCol w="1731390"/>
              </a:tblGrid>
              <a:tr h="692148">
                <a:tc>
                  <a:txBody>
                    <a:bodyPr/>
                    <a:lstStyle/>
                    <a:p>
                      <a:r>
                        <a:rPr lang="en-US" dirty="0" smtClean="0"/>
                        <a:t>Budget Planning Summary</a:t>
                      </a:r>
                      <a:r>
                        <a:rPr lang="en-US" baseline="0" dirty="0" smtClean="0"/>
                        <a:t> - DRAFT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2014-15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2015-16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2016-17</a:t>
                      </a:r>
                      <a:endParaRPr lang="en-US" dirty="0"/>
                    </a:p>
                  </a:txBody>
                  <a:tcPr anchor="ctr"/>
                </a:tc>
              </a:tr>
              <a:tr h="41858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Beginning Fund Balance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7,628,699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7,379,903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8,226,521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3268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r>
                        <a:rPr lang="en-US" baseline="0" dirty="0" smtClean="0"/>
                        <a:t> Budget Estimate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118,725,642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122,790,642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126,990,642</a:t>
                      </a:r>
                      <a:endParaRPr lang="en-US" dirty="0"/>
                    </a:p>
                  </a:txBody>
                  <a:tcPr/>
                </a:tc>
              </a:tr>
              <a:tr h="495204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r>
                        <a:rPr lang="en-US" baseline="0" dirty="0" smtClean="0"/>
                        <a:t> Expenditure Estimate*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118,569,838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121,643,464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123,542,994</a:t>
                      </a:r>
                      <a:endParaRPr lang="en-US" dirty="0"/>
                    </a:p>
                  </a:txBody>
                  <a:tcPr/>
                </a:tc>
              </a:tr>
              <a:tr h="418585">
                <a:tc>
                  <a:txBody>
                    <a:bodyPr/>
                    <a:lstStyle/>
                    <a:p>
                      <a:pPr lvl="0"/>
                      <a:r>
                        <a:rPr lang="en-US" b="1" dirty="0" smtClean="0"/>
                        <a:t>Base Budget Surplus/(Deficit)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155,804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1,147,178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3,447,648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8585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One-Time</a:t>
                      </a:r>
                      <a:r>
                        <a:rPr lang="en-US" baseline="0" dirty="0" smtClean="0"/>
                        <a:t> Initiatives*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404,600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300,560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300,560</a:t>
                      </a:r>
                      <a:endParaRPr lang="en-US" dirty="0"/>
                    </a:p>
                  </a:txBody>
                  <a:tcPr/>
                </a:tc>
              </a:tr>
              <a:tr h="418585"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r>
                        <a:rPr lang="en-US" baseline="0" dirty="0" smtClean="0"/>
                        <a:t> Budget Surplus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-248,796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846,618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3,147,088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858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Ending</a:t>
                      </a:r>
                      <a:r>
                        <a:rPr lang="en-US" b="1" baseline="0" dirty="0" smtClean="0"/>
                        <a:t> Fund Balance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7,379,903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8,226,521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11,373,609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858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Funding Pool @ 5% Fund Bal.*</a:t>
                      </a:r>
                      <a:endParaRPr lang="en-US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1,451,411</a:t>
                      </a:r>
                      <a:endParaRPr lang="en-US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2,144,348</a:t>
                      </a:r>
                      <a:endParaRPr lang="en-US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5,196,459</a:t>
                      </a:r>
                      <a:endParaRPr lang="en-US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858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Funding Pool @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4% Fund Bal.*</a:t>
                      </a:r>
                      <a:endParaRPr lang="en-US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2,637,109</a:t>
                      </a:r>
                      <a:endParaRPr lang="en-US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3,360,782</a:t>
                      </a:r>
                      <a:endParaRPr lang="en-US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6,431,889</a:t>
                      </a:r>
                      <a:endParaRPr lang="en-US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624792"/>
            <a:ext cx="79248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*Base expenditure budget and one-time initiatives only include enrollment growth funding.  Additional budget allocations to be decided upon during URPC budget request evaluation process in February/March.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6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914400"/>
            <a:ext cx="7924800" cy="46482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Introduced a Resource Request Process for 2014-15</a:t>
            </a:r>
          </a:p>
          <a:p>
            <a:pPr lvl="1"/>
            <a:r>
              <a:rPr lang="en-US" dirty="0" smtClean="0"/>
              <a:t>Aligns resource allocations with campus priorities</a:t>
            </a:r>
          </a:p>
          <a:p>
            <a:pPr lvl="1"/>
            <a:r>
              <a:rPr lang="en-US" dirty="0" smtClean="0"/>
              <a:t>Provides transparency and accountability</a:t>
            </a:r>
          </a:p>
          <a:p>
            <a:pPr lvl="1"/>
            <a:r>
              <a:rPr lang="en-US" dirty="0" smtClean="0"/>
              <a:t>Leads to continuous improvements</a:t>
            </a:r>
          </a:p>
          <a:p>
            <a:r>
              <a:rPr lang="en-US" dirty="0" smtClean="0"/>
              <a:t>Used the PREP Planning Tool for collecting all URPC requests</a:t>
            </a:r>
          </a:p>
          <a:p>
            <a:pPr lvl="1"/>
            <a:r>
              <a:rPr lang="en-US" dirty="0"/>
              <a:t>Becomes a data repository for resource </a:t>
            </a:r>
            <a:r>
              <a:rPr lang="en-US" dirty="0" smtClean="0"/>
              <a:t>requests</a:t>
            </a:r>
          </a:p>
          <a:p>
            <a:pPr lvl="1"/>
            <a:r>
              <a:rPr lang="en-US" dirty="0" smtClean="0"/>
              <a:t>Can align university/division/college/department planning</a:t>
            </a:r>
          </a:p>
          <a:p>
            <a:pPr lvl="1"/>
            <a:r>
              <a:rPr lang="en-US" dirty="0" smtClean="0"/>
              <a:t>Requests include measurable outcomes and follow up reporting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r>
              <a:rPr lang="en-US" sz="2400" dirty="0" smtClean="0"/>
              <a:t>University </a:t>
            </a:r>
            <a:r>
              <a:rPr lang="en-US" sz="2400" dirty="0" err="1" smtClean="0"/>
              <a:t>ResourceS</a:t>
            </a:r>
            <a:r>
              <a:rPr lang="en-US" sz="2400" dirty="0" smtClean="0"/>
              <a:t> &amp; Planning Committee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641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2014-15 Process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412754"/>
              </p:ext>
            </p:extLst>
          </p:nvPr>
        </p:nvGraphicFramePr>
        <p:xfrm>
          <a:off x="609600" y="1143000"/>
          <a:ext cx="7772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64770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MBU: Major Budget Unit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70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609600" y="1143000"/>
            <a:ext cx="7772401" cy="4114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 proposals received</a:t>
            </a:r>
          </a:p>
          <a:p>
            <a:r>
              <a:rPr lang="en-US" dirty="0" smtClean="0"/>
              <a:t>$3.9M in requests</a:t>
            </a:r>
          </a:p>
          <a:p>
            <a:pPr lvl="1"/>
            <a:r>
              <a:rPr lang="en-US" dirty="0" smtClean="0"/>
              <a:t>$2.1M in base budget requests</a:t>
            </a:r>
          </a:p>
          <a:p>
            <a:pPr lvl="1"/>
            <a:r>
              <a:rPr lang="en-US" dirty="0" smtClean="0"/>
              <a:t>$1.8M in one-time requests</a:t>
            </a:r>
          </a:p>
          <a:p>
            <a:r>
              <a:rPr lang="en-US" dirty="0" smtClean="0"/>
              <a:t>Proposals reviewed in February</a:t>
            </a:r>
          </a:p>
          <a:p>
            <a:r>
              <a:rPr lang="en-US" dirty="0"/>
              <a:t>URPC is evaluating budget requests using agreed criteria</a:t>
            </a:r>
          </a:p>
          <a:p>
            <a:pPr lvl="1"/>
            <a:r>
              <a:rPr lang="en-US" dirty="0"/>
              <a:t>Supports HSU’s priorities</a:t>
            </a:r>
          </a:p>
          <a:p>
            <a:pPr lvl="1"/>
            <a:r>
              <a:rPr lang="en-US" dirty="0"/>
              <a:t>Benefits of the request</a:t>
            </a:r>
          </a:p>
          <a:p>
            <a:pPr lvl="1"/>
            <a:r>
              <a:rPr lang="en-US" dirty="0"/>
              <a:t>Opportunity costs</a:t>
            </a:r>
          </a:p>
          <a:p>
            <a:pPr lvl="1"/>
            <a:r>
              <a:rPr lang="en-US" dirty="0"/>
              <a:t>Implementation/Funding </a:t>
            </a:r>
            <a:r>
              <a:rPr lang="en-US" dirty="0" smtClean="0"/>
              <a:t>Considerations</a:t>
            </a:r>
          </a:p>
          <a:p>
            <a:r>
              <a:rPr lang="en-US" dirty="0" smtClean="0"/>
              <a:t>URPC will determine funding available for 14-15 and beyond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0530" y="381000"/>
            <a:ext cx="7520940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URPC proposals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89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30530" y="381000"/>
            <a:ext cx="7520940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URPC interactive scenario planning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8" y="1066800"/>
            <a:ext cx="7772401" cy="55775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3246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516147" y="685800"/>
            <a:ext cx="8228860" cy="4419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Entire program is in the process of being re-designed</a:t>
            </a:r>
          </a:p>
          <a:p>
            <a:r>
              <a:rPr lang="en-US" dirty="0" smtClean="0"/>
              <a:t>CSU seeking legislative approval to manage capital</a:t>
            </a:r>
          </a:p>
          <a:p>
            <a:pPr lvl="1"/>
            <a:r>
              <a:rPr lang="en-US" dirty="0" smtClean="0"/>
              <a:t>Allows system to re-finance existing debt</a:t>
            </a:r>
          </a:p>
          <a:p>
            <a:pPr lvl="1"/>
            <a:r>
              <a:rPr lang="en-US" dirty="0" smtClean="0"/>
              <a:t>Gives authority to issue new debt up to 24% of operating fund</a:t>
            </a:r>
          </a:p>
          <a:p>
            <a:r>
              <a:rPr lang="en-US" dirty="0"/>
              <a:t>E</a:t>
            </a:r>
            <a:r>
              <a:rPr lang="en-US" dirty="0" smtClean="0"/>
              <a:t>ncouraged by this progress but:</a:t>
            </a:r>
          </a:p>
          <a:p>
            <a:pPr lvl="1"/>
            <a:r>
              <a:rPr lang="en-US" dirty="0" smtClean="0"/>
              <a:t>Will likely take much longer to finalize than anticipated – don’t anticipate funding in 2014-15</a:t>
            </a:r>
          </a:p>
          <a:p>
            <a:pPr lvl="1"/>
            <a:r>
              <a:rPr lang="en-US" dirty="0" smtClean="0"/>
              <a:t>Will require rethinking how we prioritize projects</a:t>
            </a:r>
          </a:p>
          <a:p>
            <a:r>
              <a:rPr lang="en-US" dirty="0" smtClean="0"/>
              <a:t>Priority focus will be on:</a:t>
            </a:r>
          </a:p>
          <a:p>
            <a:pPr lvl="1"/>
            <a:r>
              <a:rPr lang="en-US" dirty="0" smtClean="0"/>
              <a:t>Seismic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eferred maintenance</a:t>
            </a:r>
          </a:p>
          <a:p>
            <a:pPr lvl="1"/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Accessibility</a:t>
            </a:r>
          </a:p>
          <a:p>
            <a:r>
              <a:rPr lang="en-US" dirty="0" smtClean="0"/>
              <a:t>When funded, HSU will likely receive between $7M-$10M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520940" cy="548640"/>
          </a:xfrm>
        </p:spPr>
        <p:txBody>
          <a:bodyPr/>
          <a:lstStyle/>
          <a:p>
            <a:r>
              <a:rPr lang="en-US" dirty="0" err="1" smtClean="0"/>
              <a:t>Csu</a:t>
            </a:r>
            <a:r>
              <a:rPr lang="en-US" dirty="0" smtClean="0"/>
              <a:t> facilities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3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7924800" cy="46482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 Fall 2012, Facilities Working Group developed a process to collect, review and recommend campus-based projects.</a:t>
            </a:r>
          </a:p>
          <a:p>
            <a:r>
              <a:rPr lang="en-US" dirty="0" smtClean="0"/>
              <a:t>Defined Campus-Based Projects</a:t>
            </a:r>
          </a:p>
          <a:p>
            <a:pPr lvl="1"/>
            <a:r>
              <a:rPr lang="en-US" dirty="0" smtClean="0"/>
              <a:t>Repair, improve or change existing physical campus with minimum cost of $5K and maximum cost of $610K.</a:t>
            </a:r>
          </a:p>
          <a:p>
            <a:pPr lvl="1"/>
            <a:r>
              <a:rPr lang="en-US" dirty="0" smtClean="0"/>
              <a:t>Does not apply to </a:t>
            </a:r>
            <a:r>
              <a:rPr lang="en-US" dirty="0"/>
              <a:t>m</a:t>
            </a:r>
            <a:r>
              <a:rPr lang="en-US" dirty="0" smtClean="0"/>
              <a:t>ajor capital projects</a:t>
            </a:r>
          </a:p>
          <a:p>
            <a:pPr lvl="1"/>
            <a:r>
              <a:rPr lang="en-US" dirty="0" smtClean="0"/>
              <a:t>Does not apply to Chancellor’s Office grant funded projects</a:t>
            </a:r>
          </a:p>
          <a:p>
            <a:pPr lvl="1"/>
            <a:r>
              <a:rPr lang="en-US" dirty="0" smtClean="0"/>
              <a:t>Does not apply to non-state or emergency repair/safety projects.</a:t>
            </a:r>
          </a:p>
          <a:p>
            <a:r>
              <a:rPr lang="en-US" dirty="0"/>
              <a:t>After initial ranking, projects were reviewed as a whole for long-term strategic planning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6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9200"/>
            <a:ext cx="7772401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33 project proposals received</a:t>
            </a:r>
          </a:p>
          <a:p>
            <a:r>
              <a:rPr lang="en-US" dirty="0" smtClean="0"/>
              <a:t>$3.7M in requests of which $872K provided by other sources</a:t>
            </a:r>
          </a:p>
          <a:p>
            <a:r>
              <a:rPr lang="en-US" dirty="0" smtClean="0"/>
              <a:t>Projects grouped into 3 categories</a:t>
            </a:r>
          </a:p>
          <a:p>
            <a:pPr lvl="1"/>
            <a:r>
              <a:rPr lang="en-US" dirty="0" smtClean="0"/>
              <a:t>Deferred Maintenance</a:t>
            </a:r>
          </a:p>
          <a:p>
            <a:pPr lvl="1"/>
            <a:r>
              <a:rPr lang="en-US" dirty="0" smtClean="0"/>
              <a:t>Classrooms &amp; Teaching Labs</a:t>
            </a:r>
          </a:p>
          <a:p>
            <a:pPr lvl="1"/>
            <a:r>
              <a:rPr lang="en-US" dirty="0" smtClean="0"/>
              <a:t>Programmatic</a:t>
            </a:r>
          </a:p>
          <a:p>
            <a:r>
              <a:rPr lang="en-US" dirty="0" smtClean="0"/>
              <a:t>Proposals Reviewed </a:t>
            </a:r>
          </a:p>
          <a:p>
            <a:pPr lvl="1"/>
            <a:r>
              <a:rPr lang="en-US" dirty="0" smtClean="0"/>
              <a:t>Assumed $750K available for Projects</a:t>
            </a:r>
          </a:p>
          <a:p>
            <a:pPr lvl="2"/>
            <a:r>
              <a:rPr lang="en-US" dirty="0" smtClean="0"/>
              <a:t>$250K- CO Refund on Bond Refinance</a:t>
            </a:r>
          </a:p>
          <a:p>
            <a:pPr lvl="2"/>
            <a:r>
              <a:rPr lang="en-US" dirty="0" smtClean="0"/>
              <a:t>$500K- Facility Rental Trust</a:t>
            </a:r>
          </a:p>
          <a:p>
            <a:endParaRPr lang="en-US" dirty="0" smtClean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15" r="28513"/>
          <a:stretch/>
        </p:blipFill>
        <p:spPr bwMode="auto">
          <a:xfrm>
            <a:off x="5268862" y="2057400"/>
            <a:ext cx="3782884" cy="467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30530" y="381000"/>
            <a:ext cx="7520940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CAMPUS-</a:t>
            </a:r>
            <a:r>
              <a:rPr lang="en-US" dirty="0" err="1" smtClean="0"/>
              <a:t>BASEd</a:t>
            </a:r>
            <a:r>
              <a:rPr lang="en-US" dirty="0" smtClean="0"/>
              <a:t> project proposals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ECONOMIC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436" lvl="2" indent="0">
              <a:buNone/>
            </a:pPr>
            <a:r>
              <a:rPr lang="en-US" sz="2000" b="1" dirty="0" smtClean="0"/>
              <a:t>FEDERAL</a:t>
            </a:r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1800" b="1" dirty="0" smtClean="0"/>
              <a:t>Survived sequestration</a:t>
            </a:r>
            <a:endParaRPr lang="en-US" sz="1800" b="1" dirty="0"/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1800" b="1" dirty="0" smtClean="0"/>
              <a:t>Uptick in housing market</a:t>
            </a:r>
            <a:endParaRPr lang="en-US" sz="1800" b="1" dirty="0"/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1800" b="1" dirty="0" smtClean="0"/>
              <a:t>Slight economic improvement</a:t>
            </a:r>
            <a:endParaRPr lang="en-US" sz="1800" b="1" dirty="0"/>
          </a:p>
          <a:p>
            <a:pPr marL="59436" lvl="2" indent="0">
              <a:buNone/>
            </a:pPr>
            <a:endParaRPr lang="en-US" sz="2000" b="1" dirty="0" smtClean="0"/>
          </a:p>
          <a:p>
            <a:pPr marL="59436" lvl="2" indent="0">
              <a:buNone/>
            </a:pPr>
            <a:r>
              <a:rPr lang="en-US" sz="2000" b="1" dirty="0" smtClean="0"/>
              <a:t>STATE</a:t>
            </a:r>
            <a:r>
              <a:rPr lang="en-US" sz="2000" b="1" dirty="0"/>
              <a:t> </a:t>
            </a:r>
            <a:r>
              <a:rPr lang="en-US" sz="2000" b="1" dirty="0" smtClean="0"/>
              <a:t>- A </a:t>
            </a:r>
            <a:r>
              <a:rPr lang="en-US" sz="2000" b="1" dirty="0"/>
              <a:t>new budget </a:t>
            </a:r>
            <a:r>
              <a:rPr lang="en-US" sz="2000" b="1" dirty="0" smtClean="0"/>
              <a:t>horizon?</a:t>
            </a:r>
            <a:endParaRPr lang="en-US" sz="2000" b="1" dirty="0"/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1800" b="1" dirty="0"/>
              <a:t>CA has the 9</a:t>
            </a:r>
            <a:r>
              <a:rPr lang="en-US" sz="1800" b="1" baseline="30000" dirty="0"/>
              <a:t>th</a:t>
            </a:r>
            <a:r>
              <a:rPr lang="en-US" sz="1800" b="1" dirty="0"/>
              <a:t> largest economy in the world with GDP of $2 trillion</a:t>
            </a:r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1800" b="1" dirty="0" smtClean="0"/>
              <a:t>First time in 6 years State </a:t>
            </a:r>
            <a:r>
              <a:rPr lang="en-US" sz="1800" b="1" dirty="0"/>
              <a:t>budget </a:t>
            </a:r>
            <a:r>
              <a:rPr lang="en-US" sz="1800" b="1" dirty="0" smtClean="0"/>
              <a:t>had a surplus</a:t>
            </a:r>
            <a:endParaRPr lang="en-US" sz="1800" b="1" dirty="0"/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1800" b="1" dirty="0" smtClean="0"/>
              <a:t>Proposition </a:t>
            </a:r>
            <a:r>
              <a:rPr lang="en-US" sz="1800" b="1" dirty="0"/>
              <a:t>30 has provided steady state funding for </a:t>
            </a:r>
            <a:r>
              <a:rPr lang="en-US" sz="1800" b="1" dirty="0" smtClean="0"/>
              <a:t>education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5478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2014 Process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038599"/>
          </a:xfrm>
        </p:spPr>
        <p:txBody>
          <a:bodyPr>
            <a:normAutofit/>
          </a:bodyPr>
          <a:lstStyle/>
          <a:p>
            <a:pPr lvl="1">
              <a:spcBef>
                <a:spcPts val="1200"/>
              </a:spcBef>
            </a:pPr>
            <a:r>
              <a:rPr lang="en-US" sz="2400" dirty="0" smtClean="0"/>
              <a:t>URPC evaluates budget requests and develops 2014-15 budget recommendation (February/March)</a:t>
            </a:r>
            <a:endParaRPr lang="en-US" sz="2400" dirty="0"/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URPC </a:t>
            </a:r>
            <a:r>
              <a:rPr lang="en-US" sz="2400" dirty="0"/>
              <a:t>provides final recommendation to </a:t>
            </a:r>
            <a:r>
              <a:rPr lang="en-US" sz="2400" dirty="0" smtClean="0"/>
              <a:t>President (March)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President reviews and approves 2014-15 budget (April)</a:t>
            </a:r>
          </a:p>
          <a:p>
            <a:pPr lvl="1"/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35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Governor’s 2014-15 Budget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8036" lvl="3" indent="0" algn="ctr">
              <a:buNone/>
            </a:pPr>
            <a:r>
              <a:rPr lang="en-US" sz="2900" b="1" dirty="0" smtClean="0"/>
              <a:t>Governor </a:t>
            </a:r>
            <a:r>
              <a:rPr lang="en-US" sz="2900" b="1" dirty="0"/>
              <a:t>promised four years </a:t>
            </a:r>
            <a:r>
              <a:rPr lang="en-US" sz="2900" b="1" dirty="0" smtClean="0"/>
              <a:t>steady funding 5%, 5%, 4%, 4%</a:t>
            </a:r>
          </a:p>
          <a:p>
            <a:pPr marL="288036" lvl="3" indent="0">
              <a:buNone/>
            </a:pPr>
            <a:endParaRPr lang="en-US" sz="1800" b="1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100" dirty="0"/>
              <a:t>CSU General Fund increase of 5%: $142.2 </a:t>
            </a:r>
            <a:r>
              <a:rPr lang="en-US" sz="2100" dirty="0" smtClean="0"/>
              <a:t>million</a:t>
            </a:r>
            <a:endParaRPr lang="en-US" sz="2100" dirty="0"/>
          </a:p>
          <a:p>
            <a:pPr lvl="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Assumes no tuition increases through 2016-17</a:t>
            </a:r>
          </a:p>
          <a:p>
            <a:pPr lvl="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Requires CSU to </a:t>
            </a:r>
            <a:r>
              <a:rPr lang="en-US" sz="2100" dirty="0" smtClean="0"/>
              <a:t>meet performance standards</a:t>
            </a:r>
            <a:endParaRPr lang="en-US" sz="2100" dirty="0"/>
          </a:p>
          <a:p>
            <a:pPr lvl="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Proposes to fold debt service into the General </a:t>
            </a:r>
            <a:r>
              <a:rPr lang="en-US" sz="2100" dirty="0" smtClean="0"/>
              <a:t>Fund</a:t>
            </a:r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5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title="Headcount and FTE Trend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289691"/>
              </p:ext>
            </p:extLst>
          </p:nvPr>
        </p:nvGraphicFramePr>
        <p:xfrm>
          <a:off x="609600" y="304800"/>
          <a:ext cx="7910514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364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520940" cy="548640"/>
          </a:xfrm>
        </p:spPr>
        <p:txBody>
          <a:bodyPr>
            <a:noAutofit/>
          </a:bodyPr>
          <a:lstStyle/>
          <a:p>
            <a:r>
              <a:rPr lang="en-US" dirty="0" smtClean="0"/>
              <a:t>Enrollment</a:t>
            </a:r>
            <a:r>
              <a:rPr lang="en-US" dirty="0"/>
              <a:t>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815" y="3962400"/>
            <a:ext cx="8229600" cy="1509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en-US" b="1" dirty="0"/>
              <a:t>Early indications are Spring will not make up for Fall </a:t>
            </a:r>
            <a:r>
              <a:rPr lang="en-US" b="1" dirty="0" smtClean="0"/>
              <a:t>shortfall</a:t>
            </a:r>
          </a:p>
          <a:p>
            <a:pPr marL="285750" indent="-285750">
              <a:lnSpc>
                <a:spcPct val="114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b="1" dirty="0" smtClean="0"/>
              <a:t>Spring Enrollment Assumptions</a:t>
            </a:r>
          </a:p>
          <a:p>
            <a:pPr marL="742950" lvl="1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Budget: </a:t>
            </a:r>
            <a:r>
              <a:rPr lang="en-US" dirty="0"/>
              <a:t>FTES drop off from Fall to Spring: -5.04</a:t>
            </a:r>
            <a:r>
              <a:rPr lang="en-US" dirty="0" smtClean="0"/>
              <a:t>% </a:t>
            </a:r>
            <a:r>
              <a:rPr lang="en-US" sz="1600" dirty="0" smtClean="0"/>
              <a:t>(3 year average)</a:t>
            </a:r>
            <a:endParaRPr lang="en-US" sz="1600" dirty="0"/>
          </a:p>
          <a:p>
            <a:pPr marL="742950" lvl="1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Actual: Spring will not be final until census (Feb. 17)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025395"/>
              </p:ext>
            </p:extLst>
          </p:nvPr>
        </p:nvGraphicFramePr>
        <p:xfrm>
          <a:off x="511114" y="1066800"/>
          <a:ext cx="7794687" cy="2493315"/>
        </p:xfrm>
        <a:graphic>
          <a:graphicData uri="http://schemas.openxmlformats.org/drawingml/2006/table">
            <a:tbl>
              <a:tblPr firstRow="1" bandRow="1"/>
              <a:tblGrid>
                <a:gridCol w="2002351"/>
                <a:gridCol w="964094"/>
                <a:gridCol w="889933"/>
                <a:gridCol w="814108"/>
                <a:gridCol w="152400"/>
                <a:gridCol w="990600"/>
                <a:gridCol w="1066800"/>
                <a:gridCol w="914401"/>
              </a:tblGrid>
              <a:tr h="3352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Enrollment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Fall 2013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7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7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78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Spring 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671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Update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Budget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  <a:ea typeface="+mn-ea"/>
                          <a:cs typeface="+mn-cs"/>
                        </a:rPr>
                        <a:t>Actuals</a:t>
                      </a:r>
                      <a:endParaRPr lang="en-US" sz="1700" b="1" i="0" u="none" strike="noStrike" kern="1200" dirty="0">
                        <a:solidFill>
                          <a:srgbClr val="000000"/>
                        </a:solidFill>
                        <a:effectLst/>
                        <a:latin typeface="Franklin Gothic Medium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  <a:ea typeface="+mn-ea"/>
                          <a:cs typeface="+mn-cs"/>
                        </a:rPr>
                        <a:t>Diff.</a:t>
                      </a:r>
                      <a:endParaRPr lang="en-US" sz="1700" b="1" i="0" u="none" strike="noStrike" kern="1200" dirty="0">
                        <a:solidFill>
                          <a:srgbClr val="000000"/>
                        </a:solidFill>
                        <a:effectLst/>
                        <a:latin typeface="Franklin Gothic Medium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Budget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Actual as of 2/10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Diff.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02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Resident FTES 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7,181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7,173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 dirty="0" smtClean="0">
                          <a:effectLst/>
                          <a:latin typeface="Arial"/>
                        </a:rPr>
                        <a:t>-8</a:t>
                      </a:r>
                      <a:endParaRPr lang="en-US" sz="17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6,819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6,845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+26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</a:tr>
              <a:tr h="3002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WUE FTES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462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409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 dirty="0" smtClean="0">
                          <a:effectLst/>
                          <a:latin typeface="Arial"/>
                        </a:rPr>
                        <a:t>-53</a:t>
                      </a:r>
                      <a:endParaRPr lang="en-US" sz="17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439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365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-74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</a:tr>
              <a:tr h="3002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Non-Resident 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FTES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202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189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 dirty="0" smtClean="0">
                          <a:effectLst/>
                          <a:latin typeface="Arial"/>
                        </a:rPr>
                        <a:t>-13</a:t>
                      </a:r>
                      <a:endParaRPr lang="en-US" sz="17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192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181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-11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</a:tr>
              <a:tr h="3002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Total FTES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7,845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7,772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 dirty="0" smtClean="0">
                          <a:effectLst/>
                          <a:latin typeface="Arial"/>
                        </a:rPr>
                        <a:t>-73</a:t>
                      </a:r>
                      <a:endParaRPr lang="en-US" sz="17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7,450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7,391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-59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6"/>
                    </a:solidFill>
                  </a:tcPr>
                </a:tc>
              </a:tr>
              <a:tr h="3002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Headcount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8,363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8,293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 dirty="0" smtClean="0">
                          <a:effectLst/>
                          <a:latin typeface="Arial"/>
                        </a:rPr>
                        <a:t>-70</a:t>
                      </a:r>
                      <a:endParaRPr lang="en-US" sz="17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7,777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7,820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"/>
                        </a:rPr>
                        <a:t>+43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6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3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8" y="228600"/>
            <a:ext cx="7620000" cy="960438"/>
          </a:xfrm>
        </p:spPr>
        <p:txBody>
          <a:bodyPr anchor="t">
            <a:normAutofit fontScale="90000"/>
          </a:bodyPr>
          <a:lstStyle/>
          <a:p>
            <a:r>
              <a:rPr lang="en-US" sz="3600" dirty="0"/>
              <a:t>2013-14: </a:t>
            </a:r>
            <a:r>
              <a:rPr lang="en-US" sz="3600" dirty="0" smtClean="0"/>
              <a:t>Revenue Highlights </a:t>
            </a:r>
            <a:br>
              <a:rPr lang="en-US" sz="3600" dirty="0" smtClean="0"/>
            </a:br>
            <a:r>
              <a:rPr lang="en-US" sz="3600" dirty="0" smtClean="0"/>
              <a:t>(July-December)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524000"/>
            <a:ext cx="7696200" cy="428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% of revenue collected: 72%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(Down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from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75%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2012-13)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Excluding state appropriation: 93% </a:t>
            </a:r>
          </a:p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  (Slightly down from 2012-13: 94%)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Fall tuition revenue low by ~$360,000</a:t>
            </a:r>
          </a:p>
          <a:p>
            <a:pPr>
              <a:lnSpc>
                <a:spcPct val="110000"/>
              </a:lnSpc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   (Over $100k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in refunds/waivers since Q1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update)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/>
              <a:t>Spring </a:t>
            </a:r>
            <a:r>
              <a:rPr lang="en-US" sz="2400" b="1" dirty="0" smtClean="0"/>
              <a:t>tuition </a:t>
            </a:r>
            <a:r>
              <a:rPr lang="en-US" sz="2400" b="1" dirty="0"/>
              <a:t>projected </a:t>
            </a:r>
            <a:r>
              <a:rPr lang="en-US" sz="2400" b="1" dirty="0" smtClean="0"/>
              <a:t>shortfall: $50,000-$100,000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Shortfall due to decrease in WUE and Non-Resident students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211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05840"/>
          </a:xfrm>
        </p:spPr>
        <p:txBody>
          <a:bodyPr/>
          <a:lstStyle/>
          <a:p>
            <a:r>
              <a:rPr lang="en-US" dirty="0"/>
              <a:t>Multi-Year </a:t>
            </a:r>
            <a:r>
              <a:rPr lang="en-US" dirty="0" smtClean="0"/>
              <a:t>Actuals Comparison</a:t>
            </a:r>
            <a:br>
              <a:rPr lang="en-US" dirty="0" smtClean="0"/>
            </a:br>
            <a:r>
              <a:rPr lang="en-US" sz="3200" dirty="0" smtClean="0"/>
              <a:t>(July-December</a:t>
            </a:r>
            <a:r>
              <a:rPr lang="en-US" sz="3200" dirty="0"/>
              <a:t>)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424017"/>
              </p:ext>
            </p:extLst>
          </p:nvPr>
        </p:nvGraphicFramePr>
        <p:xfrm>
          <a:off x="990600" y="1371600"/>
          <a:ext cx="7315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941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20000" cy="1096962"/>
          </a:xfrm>
        </p:spPr>
        <p:txBody>
          <a:bodyPr/>
          <a:lstStyle/>
          <a:p>
            <a:r>
              <a:rPr lang="en-US" dirty="0" smtClean="0"/>
              <a:t>Multi-Year Actuals Comparison</a:t>
            </a:r>
            <a:br>
              <a:rPr lang="en-US" dirty="0" smtClean="0"/>
            </a:br>
            <a:r>
              <a:rPr lang="en-US" sz="3200" dirty="0" smtClean="0"/>
              <a:t>(July-December)</a:t>
            </a:r>
            <a:endParaRPr lang="en-US" sz="3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64036"/>
              </p:ext>
            </p:extLst>
          </p:nvPr>
        </p:nvGraphicFramePr>
        <p:xfrm>
          <a:off x="4572000" y="1371600"/>
          <a:ext cx="4191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119750"/>
              </p:ext>
            </p:extLst>
          </p:nvPr>
        </p:nvGraphicFramePr>
        <p:xfrm>
          <a:off x="304800" y="1524000"/>
          <a:ext cx="402907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493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29640"/>
          </a:xfrm>
        </p:spPr>
        <p:txBody>
          <a:bodyPr/>
          <a:lstStyle/>
          <a:p>
            <a:r>
              <a:rPr lang="en-US" dirty="0"/>
              <a:t>Multi-Year Actuals </a:t>
            </a:r>
            <a:r>
              <a:rPr lang="en-US" dirty="0" smtClean="0"/>
              <a:t>Comparison</a:t>
            </a:r>
            <a:br>
              <a:rPr lang="en-US" dirty="0" smtClean="0"/>
            </a:br>
            <a:r>
              <a:rPr lang="en-US" sz="3200" dirty="0" smtClean="0"/>
              <a:t>(July-December</a:t>
            </a:r>
            <a:r>
              <a:rPr lang="en-US" sz="3200" dirty="0"/>
              <a:t>)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617176"/>
              </p:ext>
            </p:extLst>
          </p:nvPr>
        </p:nvGraphicFramePr>
        <p:xfrm>
          <a:off x="609600" y="1219200"/>
          <a:ext cx="7467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25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1030</TotalTime>
  <Words>998</Words>
  <Application>Microsoft Office PowerPoint</Application>
  <PresentationFormat>On-screen Show (4:3)</PresentationFormat>
  <Paragraphs>233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Angles</vt:lpstr>
      <vt:lpstr>Humboldt State University budget &amp; facilities overview</vt:lpstr>
      <vt:lpstr>CURRENT ECONOMIC ENVIRONMENT</vt:lpstr>
      <vt:lpstr>Governor’s 2014-15 Budget proposal</vt:lpstr>
      <vt:lpstr>PowerPoint Presentation</vt:lpstr>
      <vt:lpstr>Enrollment Update</vt:lpstr>
      <vt:lpstr>2013-14: Revenue Highlights  (July-December)  </vt:lpstr>
      <vt:lpstr>Multi-Year Actuals Comparison (July-December)</vt:lpstr>
      <vt:lpstr>Multi-Year Actuals Comparison (July-December)</vt:lpstr>
      <vt:lpstr>Multi-Year Actuals Comparison (July-December)</vt:lpstr>
      <vt:lpstr>Multi-Year Actuals Comparison (July-December)</vt:lpstr>
      <vt:lpstr>Multi-Year Actuals Comparison (July-December)</vt:lpstr>
      <vt:lpstr>2014-15 Budget Planning</vt:lpstr>
      <vt:lpstr>University ResourceS &amp; Planning Committee</vt:lpstr>
      <vt:lpstr>2014-15 Process</vt:lpstr>
      <vt:lpstr>PowerPoint Presentation</vt:lpstr>
      <vt:lpstr>PowerPoint Presentation</vt:lpstr>
      <vt:lpstr>Csu facilities funding</vt:lpstr>
      <vt:lpstr>Facilities working group</vt:lpstr>
      <vt:lpstr>PowerPoint Presentation</vt:lpstr>
      <vt:lpstr>Spring 2014 Process and next steps</vt:lpstr>
      <vt:lpstr>COMMENTS QUESTIONS?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Humboldt State University Budget overview</dc:title>
  <dc:creator>Joyce Lopes</dc:creator>
  <cp:lastModifiedBy>mbs7001</cp:lastModifiedBy>
  <cp:revision>54</cp:revision>
  <dcterms:created xsi:type="dcterms:W3CDTF">2013-04-02T14:15:12Z</dcterms:created>
  <dcterms:modified xsi:type="dcterms:W3CDTF">2014-02-11T21:46:58Z</dcterms:modified>
</cp:coreProperties>
</file>