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y="5143500" cx="9144000"/>
  <p:notesSz cx="6858000" cy="9144000"/>
  <p:embeddedFontLst>
    <p:embeddedFont>
      <p:font typeface="Lexend SemiBold"/>
      <p:regular r:id="rId15"/>
      <p:bold r:id="rId16"/>
    </p:embeddedFont>
    <p:embeddedFont>
      <p:font typeface="Montserrat Black"/>
      <p:bold r:id="rId17"/>
      <p:boldItalic r:id="rId18"/>
    </p:embeddedFont>
    <p:embeddedFont>
      <p:font typeface="Montserrat"/>
      <p:regular r:id="rId19"/>
      <p:bold r:id="rId20"/>
      <p:italic r:id="rId21"/>
      <p:boldItalic r:id="rId22"/>
    </p:embeddedFont>
    <p:embeddedFont>
      <p:font typeface="Libre Franklin Medium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B2F8DA6-04FA-4AF0-8711-AC43CC0150A0}">
  <a:tblStyle styleId="{DB2F8DA6-04FA-4AF0-8711-AC43CC0150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22" Type="http://schemas.openxmlformats.org/officeDocument/2006/relationships/font" Target="fonts/Montserrat-boldItalic.fntdata"/><Relationship Id="rId21" Type="http://schemas.openxmlformats.org/officeDocument/2006/relationships/font" Target="fonts/Montserrat-italic.fntdata"/><Relationship Id="rId24" Type="http://schemas.openxmlformats.org/officeDocument/2006/relationships/font" Target="fonts/LibreFranklinMedium-bold.fntdata"/><Relationship Id="rId23" Type="http://schemas.openxmlformats.org/officeDocument/2006/relationships/font" Target="fonts/LibreFranklin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LibreFranklinMedium-boldItalic.fntdata"/><Relationship Id="rId25" Type="http://schemas.openxmlformats.org/officeDocument/2006/relationships/font" Target="fonts/LibreFranklinMedium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font" Target="fonts/LexendSemiBold-regular.fntdata"/><Relationship Id="rId14" Type="http://schemas.openxmlformats.org/officeDocument/2006/relationships/slide" Target="slides/slide8.xml"/><Relationship Id="rId17" Type="http://schemas.openxmlformats.org/officeDocument/2006/relationships/font" Target="fonts/MontserratBlack-bold.fntdata"/><Relationship Id="rId16" Type="http://schemas.openxmlformats.org/officeDocument/2006/relationships/font" Target="fonts/LexendSemiBold-bold.fntdata"/><Relationship Id="rId19" Type="http://schemas.openxmlformats.org/officeDocument/2006/relationships/font" Target="fonts/Montserrat-regular.fntdata"/><Relationship Id="rId18" Type="http://schemas.openxmlformats.org/officeDocument/2006/relationships/font" Target="fonts/MontserratBlack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bef11ad0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0" name="Google Shape;70;g1bef11ad08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d3420064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7" name="Google Shape;77;g1d342006442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bef11ad08d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g1bef11ad08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48933838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g2b4893383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67022dd30a_0_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g267022dd30a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c5a571b065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1c5a571b06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7022dd30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g267022dd3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b484478f34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2b484478f3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E8E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E8E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E8E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E8E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E8E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E8E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E8E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E8E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E8E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 showMasterSp="0">
  <p:cSld name="Closing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3628103" y="0"/>
            <a:ext cx="5515800" cy="5143500"/>
          </a:xfrm>
          <a:prstGeom prst="rect">
            <a:avLst/>
          </a:prstGeom>
          <a:solidFill>
            <a:srgbClr val="F5F1D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wall, white&#10;&#10;Description automatically generated" id="58" name="Google Shape;58;p14"/>
          <p:cNvPicPr preferRelativeResize="0"/>
          <p:nvPr/>
        </p:nvPicPr>
        <p:blipFill rotWithShape="1">
          <a:blip r:embed="rId2">
            <a:alphaModFix/>
          </a:blip>
          <a:srcRect b="0" l="0" r="39679" t="0"/>
          <a:stretch/>
        </p:blipFill>
        <p:spPr>
          <a:xfrm>
            <a:off x="3628103" y="5035"/>
            <a:ext cx="551589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up, indoor, coffee, food&#10;&#10;Description automatically generated" id="59" name="Google Shape;59;p14"/>
          <p:cNvPicPr preferRelativeResize="0"/>
          <p:nvPr/>
        </p:nvPicPr>
        <p:blipFill rotWithShape="1">
          <a:blip r:embed="rId3">
            <a:alphaModFix amt="29000"/>
          </a:blip>
          <a:srcRect b="7516" l="0" r="33774" t="4571"/>
          <a:stretch/>
        </p:blipFill>
        <p:spPr>
          <a:xfrm>
            <a:off x="5267662" y="0"/>
            <a:ext cx="3874887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" name="Google Shape;60;p14"/>
          <p:cNvCxnSpPr/>
          <p:nvPr/>
        </p:nvCxnSpPr>
        <p:spPr>
          <a:xfrm flipH="1" rot="10800000">
            <a:off x="3964989" y="392539"/>
            <a:ext cx="4620900" cy="25200"/>
          </a:xfrm>
          <a:prstGeom prst="straightConnector1">
            <a:avLst/>
          </a:prstGeom>
          <a:noFill/>
          <a:ln cap="flat" cmpd="sng" w="12700">
            <a:solidFill>
              <a:srgbClr val="14463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1" name="Google Shape;61;p14"/>
          <p:cNvSpPr/>
          <p:nvPr/>
        </p:nvSpPr>
        <p:spPr>
          <a:xfrm flipH="1">
            <a:off x="8761484" y="349159"/>
            <a:ext cx="68700" cy="68700"/>
          </a:xfrm>
          <a:prstGeom prst="ellipse">
            <a:avLst/>
          </a:prstGeom>
          <a:solidFill>
            <a:srgbClr val="14463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4"/>
          <p:cNvSpPr txBox="1"/>
          <p:nvPr>
            <p:ph type="ctrTitle"/>
          </p:nvPr>
        </p:nvSpPr>
        <p:spPr>
          <a:xfrm>
            <a:off x="4023101" y="2256335"/>
            <a:ext cx="4078800" cy="1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633"/>
              </a:buClr>
              <a:buSzPts val="5000"/>
              <a:buFont typeface="Arial"/>
              <a:buNone/>
              <a:defRPr sz="5000">
                <a:solidFill>
                  <a:srgbClr val="14463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4"/>
          <p:cNvSpPr/>
          <p:nvPr>
            <p:ph idx="2" type="pic"/>
          </p:nvPr>
        </p:nvSpPr>
        <p:spPr>
          <a:xfrm>
            <a:off x="0" y="10069"/>
            <a:ext cx="36279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picture containing logo&#10;&#10;Description automatically generated" id="64" name="Google Shape;6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18596" y="4429970"/>
            <a:ext cx="2077296" cy="41043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3964989" y="1150912"/>
            <a:ext cx="27402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4633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144633"/>
                </a:solidFill>
                <a:latin typeface="Arial"/>
                <a:ea typeface="Arial"/>
                <a:cs typeface="Arial"/>
                <a:sym typeface="Arial"/>
              </a:rPr>
              <a:t>The Campaign for Cal Poly Humboldt</a:t>
            </a:r>
            <a:endParaRPr b="0" i="0" sz="1200" u="none" cap="none" strike="noStrike">
              <a:solidFill>
                <a:srgbClr val="1446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23101" y="748607"/>
            <a:ext cx="3083144" cy="3343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67;p14"/>
          <p:cNvCxnSpPr/>
          <p:nvPr/>
        </p:nvCxnSpPr>
        <p:spPr>
          <a:xfrm>
            <a:off x="4062449" y="4821386"/>
            <a:ext cx="2483100" cy="0"/>
          </a:xfrm>
          <a:prstGeom prst="straightConnector1">
            <a:avLst/>
          </a:prstGeom>
          <a:noFill/>
          <a:ln cap="flat" cmpd="sng" w="12700">
            <a:solidFill>
              <a:srgbClr val="14463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 b="0" l="16774" r="16767" t="0"/>
          <a:stretch/>
        </p:blipFill>
        <p:spPr>
          <a:xfrm>
            <a:off x="4724400" y="0"/>
            <a:ext cx="4417200" cy="4431300"/>
          </a:xfrm>
          <a:prstGeom prst="diamond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5745480" y="4706874"/>
            <a:ext cx="318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\</a:t>
            </a:r>
            <a:endParaRPr sz="1100"/>
          </a:p>
        </p:txBody>
      </p:sp>
      <p:sp>
        <p:nvSpPr>
          <p:cNvPr id="74" name="Google Shape;74;p15"/>
          <p:cNvSpPr txBox="1"/>
          <p:nvPr/>
        </p:nvSpPr>
        <p:spPr>
          <a:xfrm>
            <a:off x="350600" y="1733550"/>
            <a:ext cx="4890600" cy="24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" sz="3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Low Degree-Conferring Programs:</a:t>
            </a:r>
            <a:endParaRPr sz="35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t/>
            </a:r>
            <a:endParaRPr sz="35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Planning and Timeline</a:t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t/>
            </a:r>
            <a:endParaRPr sz="35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t/>
            </a:r>
            <a:endParaRPr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t/>
            </a:r>
            <a:endParaRPr sz="35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5745480" y="4706874"/>
            <a:ext cx="318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\</a:t>
            </a:r>
            <a:endParaRPr sz="1100"/>
          </a:p>
        </p:txBody>
      </p:sp>
      <p:sp>
        <p:nvSpPr>
          <p:cNvPr id="80" name="Google Shape;80;p16"/>
          <p:cNvSpPr txBox="1"/>
          <p:nvPr/>
        </p:nvSpPr>
        <p:spPr>
          <a:xfrm>
            <a:off x="-824450" y="1545975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1" name="Google Shape;81;p16"/>
          <p:cNvGraphicFramePr/>
          <p:nvPr/>
        </p:nvGraphicFramePr>
        <p:xfrm>
          <a:off x="201750" y="101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{DB2F8DA6-04FA-4AF0-8711-AC43CC0150A0}</a:tableStyleId>
              </a:tblPr>
              <a:tblGrid>
                <a:gridCol w="1743075"/>
                <a:gridCol w="1953025"/>
                <a:gridCol w="1990325"/>
                <a:gridCol w="1847850"/>
                <a:gridCol w="1340925"/>
              </a:tblGrid>
              <a:tr h="486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January-February</a:t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2024</a:t>
                      </a:r>
                      <a:endParaRPr b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Early February 2024</a:t>
                      </a:r>
                      <a:endParaRPr b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Mid to Late February 2024</a:t>
                      </a:r>
                      <a:endParaRPr b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Late February to May 2024 </a:t>
                      </a:r>
                      <a:endParaRPr b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Early May 2024 and beyond</a:t>
                      </a:r>
                      <a:endParaRPr b="1"/>
                    </a:p>
                  </a:txBody>
                  <a:tcPr marT="63500" marB="63500" marR="63500" marL="63500"/>
                </a:tc>
              </a:tr>
              <a:tr h="2412350">
                <a:tc>
                  <a:txBody>
                    <a:bodyPr/>
                    <a:lstStyle/>
                    <a:p>
                      <a:pPr indent="-298450" lvl="0" marL="1714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b="1" lang="en" sz="1100" strike="sngStrike"/>
                        <a:t>World Cafe: gather ideas &amp; distribute.</a:t>
                      </a:r>
                      <a:endParaRPr b="1" sz="1100" strike="sngStrike"/>
                    </a:p>
                    <a:p>
                      <a:pPr indent="-298450" lvl="0" marL="1714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b="1" lang="en" sz="1100"/>
                        <a:t>Develop criteria and opportunities for action to engage stakeholders for feedback.</a:t>
                      </a:r>
                      <a:endParaRPr b="1"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b="1" lang="en" sz="1100"/>
                        <a:t>Vetting of ideas </a:t>
                      </a:r>
                      <a:endParaRPr b="1" sz="1100"/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/>
                    </a:p>
                    <a:p>
                      <a:pPr indent="-2984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b="1" lang="en" sz="1100"/>
                        <a:t>Choose an engagement / feedback framework.</a:t>
                      </a:r>
                      <a:endParaRPr b="1"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 </a:t>
                      </a:r>
                      <a:endParaRPr b="1"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228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b="1" lang="en" sz="1100"/>
                        <a:t>Finalize criteria and metrics for action planning will be determined via collaboration between the Office of Academic Affairs and the Colleges. </a:t>
                      </a:r>
                      <a:endParaRPr b="1" sz="1100"/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/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2857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b="1" lang="en" sz="1100"/>
                        <a:t>Deans will meet with Department Chairs and communicate the type of action required and co-create a timeline and associated deadlines</a:t>
                      </a:r>
                      <a:endParaRPr b="1" sz="1100"/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  <a:p>
                      <a:pPr indent="-298450" lvl="0" marL="2857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b="1" lang="en" sz="1100"/>
                        <a:t>Action planning decisions and drafting reports.</a:t>
                      </a:r>
                      <a:endParaRPr b="1"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342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b="1" lang="en" sz="1100"/>
                        <a:t>Report to CO Due May 10, 2024</a:t>
                      </a:r>
                      <a:endParaRPr b="1" sz="1100"/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 </a:t>
                      </a:r>
                      <a:endParaRPr b="1" sz="1100"/>
                    </a:p>
                    <a:p>
                      <a:pPr indent="-298450" lvl="0" marL="342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b="1" lang="en" sz="1100"/>
                        <a:t>Work outlined in the action plan will take place over the next few months- few years</a:t>
                      </a:r>
                      <a:endParaRPr b="1" sz="11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875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bre Franklin Medium"/>
              <a:buNone/>
            </a:pPr>
            <a:r>
              <a:rPr b="1" lang="en" sz="2700">
                <a:latin typeface="Libre Franklin Medium"/>
                <a:ea typeface="Libre Franklin Medium"/>
                <a:cs typeface="Libre Franklin Medium"/>
                <a:sym typeface="Libre Franklin Medium"/>
              </a:rPr>
              <a:t>2024 Academic Program Assessment &amp; Planning Timeline</a:t>
            </a:r>
            <a:br>
              <a:rPr b="1" lang="en" sz="2700">
                <a:latin typeface="Libre Franklin Medium"/>
                <a:ea typeface="Libre Franklin Medium"/>
                <a:cs typeface="Libre Franklin Medium"/>
                <a:sym typeface="Libre Franklin Medium"/>
              </a:rPr>
            </a:b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608206" y="637952"/>
            <a:ext cx="230100" cy="340200"/>
          </a:xfrm>
          <a:prstGeom prst="chevron">
            <a:avLst>
              <a:gd fmla="val 5041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911495" y="469494"/>
            <a:ext cx="7834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Themes of Feedback Gleaned </a:t>
            </a:r>
            <a:endParaRPr sz="32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271476" y="1369225"/>
            <a:ext cx="8243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Concentrations to be considered separately or collectively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Consider unique to Humboldt/Flagship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Consideration of academic programs with high GE production/limited unique courses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Strategic marketing and recruiting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Invest in existing thriving programs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Certificates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Online offerings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Don’t lose unique </a:t>
            </a:r>
            <a:r>
              <a:rPr lang="en"/>
              <a:t>coursework</a:t>
            </a:r>
            <a:r>
              <a:rPr lang="en"/>
              <a:t> needed for reputation, workforce, etc.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There is value is being small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Value of arts and stem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>
            <a:off x="608206" y="637952"/>
            <a:ext cx="230100" cy="340200"/>
          </a:xfrm>
          <a:prstGeom prst="chevron">
            <a:avLst>
              <a:gd fmla="val 5041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911495" y="469494"/>
            <a:ext cx="7834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Themes of Feedback Gleaned </a:t>
            </a:r>
            <a:endParaRPr sz="32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271476" y="1369225"/>
            <a:ext cx="8243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Graduation rates, 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Number of majors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Employment rates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Faculty/WTU’s needed 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Cost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Historical trends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CSU system offerings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Graduate program value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Research dollars </a:t>
            </a:r>
            <a:endParaRPr/>
          </a:p>
          <a:p>
            <a:pPr indent="-31750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Value to workforce and community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/>
          <p:nvPr/>
        </p:nvSpPr>
        <p:spPr>
          <a:xfrm>
            <a:off x="608206" y="637952"/>
            <a:ext cx="230100" cy="340200"/>
          </a:xfrm>
          <a:prstGeom prst="chevron">
            <a:avLst>
              <a:gd fmla="val 5041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911495" y="469494"/>
            <a:ext cx="7834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Shared Governance</a:t>
            </a:r>
            <a:endParaRPr sz="32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314325" y="1369225"/>
            <a:ext cx="82008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b="1" lang="en" sz="2100"/>
              <a:t>Academic Affairs Welcome Back</a:t>
            </a:r>
            <a:r>
              <a:rPr lang="en" sz="2100"/>
              <a:t>- January 12, 2024</a:t>
            </a:r>
            <a:endParaRPr sz="2100"/>
          </a:p>
          <a:p>
            <a:pPr indent="-36195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b="1" lang="en" sz="2100"/>
              <a:t>Senate Executive </a:t>
            </a:r>
            <a:r>
              <a:rPr b="1" lang="en" sz="2100"/>
              <a:t>Committee</a:t>
            </a:r>
            <a:r>
              <a:rPr lang="en" sz="2100"/>
              <a:t> (Senex)- January 16, 2024</a:t>
            </a:r>
            <a:endParaRPr sz="2100"/>
          </a:p>
          <a:p>
            <a:pPr indent="-36195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b="1" lang="en" sz="2100"/>
              <a:t>Academic Affairs Leadership</a:t>
            </a:r>
            <a:r>
              <a:rPr lang="en" sz="2100"/>
              <a:t> </a:t>
            </a:r>
            <a:r>
              <a:rPr lang="en" sz="1900"/>
              <a:t>(OAA)- January 24, and 31, 2024 </a:t>
            </a:r>
            <a:endParaRPr sz="1900"/>
          </a:p>
          <a:p>
            <a:pPr indent="-36195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b="1" lang="en" sz="2100"/>
              <a:t>Chairs Leadership Council</a:t>
            </a:r>
            <a:r>
              <a:rPr lang="en" sz="2100"/>
              <a:t>- January 26, 2024</a:t>
            </a:r>
            <a:endParaRPr sz="2100"/>
          </a:p>
          <a:p>
            <a:pPr indent="-36195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b="1" lang="en" sz="2100"/>
              <a:t>CFA- Labor Relations Meeting</a:t>
            </a:r>
            <a:r>
              <a:rPr lang="en" sz="2100"/>
              <a:t>- January 30, 2024</a:t>
            </a:r>
            <a:endParaRPr sz="2100"/>
          </a:p>
          <a:p>
            <a:pPr indent="-36195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b="1" lang="en" sz="2100"/>
              <a:t>Provost Council of Chairs</a:t>
            </a:r>
            <a:r>
              <a:rPr lang="en" sz="2100"/>
              <a:t>- February 1, 2024</a:t>
            </a:r>
            <a:endParaRPr sz="2100"/>
          </a:p>
          <a:p>
            <a:pPr indent="-36195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b="1" lang="en" sz="2100"/>
              <a:t>University Resources &amp; Planning Committee</a:t>
            </a:r>
            <a:r>
              <a:rPr lang="en" sz="2100"/>
              <a:t> (URPC)- February 2, 2024</a:t>
            </a:r>
            <a:endParaRPr sz="2100"/>
          </a:p>
          <a:p>
            <a:pPr indent="-36195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b="1" lang="en" sz="2100"/>
              <a:t>College Chairs Meetings</a:t>
            </a:r>
            <a:r>
              <a:rPr lang="en" sz="2100"/>
              <a:t>- Various</a:t>
            </a:r>
            <a:endParaRPr sz="2100"/>
          </a:p>
          <a:p>
            <a:pPr indent="-361950" lvl="0" marL="45720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b="1" lang="en" sz="2100"/>
              <a:t>Integrated Curriculum Committee</a:t>
            </a:r>
            <a:r>
              <a:rPr lang="en" sz="2100"/>
              <a:t> (ICC)- TBD</a:t>
            </a:r>
            <a:endParaRPr sz="2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/>
          <p:nvPr/>
        </p:nvSpPr>
        <p:spPr>
          <a:xfrm>
            <a:off x="608206" y="637952"/>
            <a:ext cx="230100" cy="340200"/>
          </a:xfrm>
          <a:prstGeom prst="chevron">
            <a:avLst>
              <a:gd fmla="val 5041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911495" y="466744"/>
            <a:ext cx="783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FAQ’s and Additional Information</a:t>
            </a:r>
            <a:endParaRPr i="0" sz="2800" u="none" cap="none" strike="noStrik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868350" y="1210400"/>
            <a:ext cx="7446300" cy="3542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Can any program be removed from “the list” that goes to the Chancellor’s office?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No, but limited to no action may be required.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Who determines what action is required?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College Deans in partnership with the Provost. Consultation will take place with Department Chairs.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What’s the role of the existing Humboldt program elimination policy passed by the Senate in 2012?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The program elimination policy, while lengthy aligns, with many components of this process and will be used as a tool to support our efforts.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342900" marR="1524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/>
          <p:nvPr/>
        </p:nvSpPr>
        <p:spPr>
          <a:xfrm>
            <a:off x="608206" y="637952"/>
            <a:ext cx="230100" cy="340200"/>
          </a:xfrm>
          <a:prstGeom prst="chevron">
            <a:avLst>
              <a:gd fmla="val 5041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911495" y="466744"/>
            <a:ext cx="783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FAQ’s and Additional Information</a:t>
            </a:r>
            <a:endParaRPr i="0" sz="2800" u="none" cap="none" strike="noStrik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848850" y="1198175"/>
            <a:ext cx="7446300" cy="3271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What’s the role of the existing program review process? 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Information gleaned from program review will utilized to inform action planning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What’s involved in an action plan and what are the metrics to determine the type of action required?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To be determined as we are still collecting feedback through the first week of February.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342900" marR="1524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608206" y="637952"/>
            <a:ext cx="230100" cy="340200"/>
          </a:xfrm>
          <a:prstGeom prst="chevron">
            <a:avLst>
              <a:gd fmla="val 5041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2"/>
          <p:cNvSpPr txBox="1"/>
          <p:nvPr/>
        </p:nvSpPr>
        <p:spPr>
          <a:xfrm>
            <a:off x="911495" y="466744"/>
            <a:ext cx="783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FAQ’s and Additional Information</a:t>
            </a:r>
            <a:endParaRPr i="0" sz="2800" u="none" cap="none" strike="noStrik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848850" y="1198175"/>
            <a:ext cx="7446300" cy="3271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What’s the timeline of action required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An action plan must be completed and submitted to the CO by May 10, 2024 although activities.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How will programs be notified of action required?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A meeting will be held between the dean/associate dean and department chair to discuss action required a collaborate on planning.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We’re already doing work related to this topic in the college or at the programmatic level. How does that relate to this?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Thank you for engaging it that work and these efforts are meant to align with existing work in the departments and colleges as best it can.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